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5143500" cx="9144000"/>
  <p:notesSz cx="6858000" cy="9144000"/>
  <p:embeddedFontLst>
    <p:embeddedFont>
      <p:font typeface="Old Standard TT"/>
      <p:regular r:id="rId89"/>
      <p:bold r:id="rId90"/>
      <p: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ldStandardTT-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OldStandardTT-italic.fntdata"/><Relationship Id="rId90" Type="http://schemas.openxmlformats.org/officeDocument/2006/relationships/font" Target="fonts/OldStandardTT-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ffd0fad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ffd0fad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ffd0fadd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ffd0fadd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ffd0fadd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ffd0fadd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542d9cb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542d9cb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46ad0d1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46ad0d1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46ad0d1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46ad0d1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46ad0d1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46ad0d1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46ad0d14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46ad0d14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46ad0d14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46ad0d14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4851ff0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4851ff0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846ad0d14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46ad0d14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4851ff09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4851ff09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4851ff09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4851ff09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4851ff09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4851ff09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700fa3ef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700fa3ef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700fa3ef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700fa3ef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700fa3ef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700fa3ef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6ce1fd9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6ce1fd9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6ce1fd9b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6ce1fd9b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6ce1fd9b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6ce1fd9b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6ce1fd9b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6ce1fd9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846ad0d1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46ad0d1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4e0340b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4e0340b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7b5c7b45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7b5c7b45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7b5c7b45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7b5c7b45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7b5c7b45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7b5c7b45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The times might increase in R-Tree linear because the pages might be more full.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7b5c7b456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7b5c7b456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The times might increase in R-Tree linear because the pages might be more full.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7b5c7b4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7b5c7b4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8525f8229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525f8229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7b5c7b45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7b5c7b45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7b5c7b45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7b5c7b45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7b5c7b45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7b5c7b45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841fd8806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41fd8806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7b5c7b456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7b5c7b456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8525f8229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525f8229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7b5c7b45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7b5c7b456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7b5c7b456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7b5c7b456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7b5c7b456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7b5c7b45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7b5c7b456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7b5c7b456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7818fba2a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818fba2a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87057dc7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7057dc7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7057dc75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7057dc75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8525f822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525f82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41fd8806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41fd8806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8554f5b8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554f5b8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8554f5b81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8554f5b8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8554f5b81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8554f5b8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8554f5b81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8554f5b81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85606e014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85606e014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85606e014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85606e014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85606e014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5606e014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85606e014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85606e014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85606e014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5606e014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85606e0140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85606e0140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41fd8806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41fd8806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7818fba2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7818fba2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7818fba2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7818fba2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81bb1eb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781bb1eb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781bb1eb7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81bb1eb7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81bb1eb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81bb1eb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781bb1eb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781bb1eb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781bb1eb7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81bb1eb7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81bb1eb7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781bb1eb7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7818fba2a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818fba2a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7818fba2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7818fba2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41fd8806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41fd8806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7818fba2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7818fba2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7818fba2a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7818fba2a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7818fba2a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7818fba2a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7818fba2a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7818fba2a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7818fba2a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818fba2a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818fba2a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818fba2a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7818fba2a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7818fba2a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7818fba2a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818fba2a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7818fba2a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7818fba2a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7818fba2a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818fba2a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841fd8806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41fd8806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781bb1eb7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781bb1eb7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84693d7a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784693d7a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85606e01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85606e01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841fd8806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841fd8806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ffd0fad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ffd0fad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1600"/>
              </a:spcBef>
              <a:spcAft>
                <a:spcPts val="0"/>
              </a:spcAft>
              <a:buClr>
                <a:schemeClr val="accent1"/>
              </a:buClr>
              <a:buSzPts val="1400"/>
              <a:buChar char="○"/>
              <a:defRPr>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Old Standard TT"/>
                <a:ea typeface="Old Standard TT"/>
                <a:cs typeface="Old Standard TT"/>
                <a:sym typeface="Old Standard TT"/>
              </a:defRPr>
            </a:lvl1pPr>
            <a:lvl2pPr lvl="1" rtl="0" algn="r">
              <a:buNone/>
              <a:defRPr sz="1000">
                <a:solidFill>
                  <a:schemeClr val="dk1"/>
                </a:solidFill>
                <a:latin typeface="Old Standard TT"/>
                <a:ea typeface="Old Standard TT"/>
                <a:cs typeface="Old Standard TT"/>
                <a:sym typeface="Old Standard TT"/>
              </a:defRPr>
            </a:lvl2pPr>
            <a:lvl3pPr lvl="2" rtl="0" algn="r">
              <a:buNone/>
              <a:defRPr sz="1000">
                <a:solidFill>
                  <a:schemeClr val="dk1"/>
                </a:solidFill>
                <a:latin typeface="Old Standard TT"/>
                <a:ea typeface="Old Standard TT"/>
                <a:cs typeface="Old Standard TT"/>
                <a:sym typeface="Old Standard TT"/>
              </a:defRPr>
            </a:lvl3pPr>
            <a:lvl4pPr lvl="3" rtl="0" algn="r">
              <a:buNone/>
              <a:defRPr sz="1000">
                <a:solidFill>
                  <a:schemeClr val="dk1"/>
                </a:solidFill>
                <a:latin typeface="Old Standard TT"/>
                <a:ea typeface="Old Standard TT"/>
                <a:cs typeface="Old Standard TT"/>
                <a:sym typeface="Old Standard TT"/>
              </a:defRPr>
            </a:lvl4pPr>
            <a:lvl5pPr lvl="4" rtl="0" algn="r">
              <a:buNone/>
              <a:defRPr sz="1000">
                <a:solidFill>
                  <a:schemeClr val="dk1"/>
                </a:solidFill>
                <a:latin typeface="Old Standard TT"/>
                <a:ea typeface="Old Standard TT"/>
                <a:cs typeface="Old Standard TT"/>
                <a:sym typeface="Old Standard TT"/>
              </a:defRPr>
            </a:lvl5pPr>
            <a:lvl6pPr lvl="5" rtl="0" algn="r">
              <a:buNone/>
              <a:defRPr sz="1000">
                <a:solidFill>
                  <a:schemeClr val="dk1"/>
                </a:solidFill>
                <a:latin typeface="Old Standard TT"/>
                <a:ea typeface="Old Standard TT"/>
                <a:cs typeface="Old Standard TT"/>
                <a:sym typeface="Old Standard TT"/>
              </a:defRPr>
            </a:lvl6pPr>
            <a:lvl7pPr lvl="6" rtl="0" algn="r">
              <a:buNone/>
              <a:defRPr sz="1000">
                <a:solidFill>
                  <a:schemeClr val="dk1"/>
                </a:solidFill>
                <a:latin typeface="Old Standard TT"/>
                <a:ea typeface="Old Standard TT"/>
                <a:cs typeface="Old Standard TT"/>
                <a:sym typeface="Old Standard TT"/>
              </a:defRPr>
            </a:lvl7pPr>
            <a:lvl8pPr lvl="7" rtl="0" algn="r">
              <a:buNone/>
              <a:defRPr sz="1000">
                <a:solidFill>
                  <a:schemeClr val="dk1"/>
                </a:solidFill>
                <a:latin typeface="Old Standard TT"/>
                <a:ea typeface="Old Standard TT"/>
                <a:cs typeface="Old Standard TT"/>
                <a:sym typeface="Old Standard TT"/>
              </a:defRPr>
            </a:lvl8pPr>
            <a:lvl9pPr lvl="8" rtl="0"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8.png"/><Relationship Id="rId8"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en.wikipedia.org/wiki/Fortune's_algorithm" TargetMode="External"/><Relationship Id="rId4" Type="http://schemas.openxmlformats.org/officeDocument/2006/relationships/image" Target="../media/image38.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en.wikipedia.org/wiki/Bowyer%E2%80%93Watson_algorithm" TargetMode="External"/><Relationship Id="rId4" Type="http://schemas.openxmlformats.org/officeDocument/2006/relationships/image" Target="../media/image42.png"/><Relationship Id="rId9" Type="http://schemas.openxmlformats.org/officeDocument/2006/relationships/image" Target="../media/image5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6.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8.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5.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1.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7.png"/><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4.png"/><Relationship Id="rId4" Type="http://schemas.openxmlformats.org/officeDocument/2006/relationships/image" Target="../media/image70.png"/><Relationship Id="rId5"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l"/>
              <a:t>Computational Geometry Applications in Clustering</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Nikolaos Lekkas-Emmanouil Lykos</a:t>
            </a:r>
            <a:endParaRPr/>
          </a:p>
          <a:p>
            <a:pPr indent="0" lvl="0" marL="0" rtl="0" algn="l">
              <a:spcBef>
                <a:spcPts val="0"/>
              </a:spcBef>
              <a:spcAft>
                <a:spcPts val="0"/>
              </a:spcAft>
              <a:buNone/>
            </a:pPr>
            <a:r>
              <a:rPr lang="el"/>
              <a:t>Spring 2019-20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Why R-Tree</a:t>
            </a:r>
            <a:endParaRPr/>
          </a:p>
        </p:txBody>
      </p:sp>
      <p:sp>
        <p:nvSpPr>
          <p:cNvPr id="121" name="Google Shape;121;p2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700"/>
              <a:t>As said in [2] the reasons to prefer the </a:t>
            </a:r>
            <a:r>
              <a:rPr b="1" lang="el" sz="1700"/>
              <a:t>R-Tree </a:t>
            </a:r>
            <a:r>
              <a:rPr lang="el" sz="1700"/>
              <a:t>are the following:</a:t>
            </a:r>
            <a:endParaRPr sz="1700"/>
          </a:p>
          <a:p>
            <a:pPr indent="-336550" lvl="0" marL="457200" rtl="0" algn="l">
              <a:lnSpc>
                <a:spcPct val="100000"/>
              </a:lnSpc>
              <a:spcBef>
                <a:spcPts val="1600"/>
              </a:spcBef>
              <a:spcAft>
                <a:spcPts val="0"/>
              </a:spcAft>
              <a:buSzPts val="1700"/>
              <a:buChar char="●"/>
            </a:pPr>
            <a:r>
              <a:rPr b="1" lang="el" sz="1700"/>
              <a:t>Cell Methods</a:t>
            </a:r>
            <a:r>
              <a:rPr lang="el" sz="1700"/>
              <a:t>: The rectangle borders are determined in advance thus these methods are not dynamic.</a:t>
            </a:r>
            <a:endParaRPr sz="1700"/>
          </a:p>
          <a:p>
            <a:pPr indent="-336550" lvl="0" marL="457200" rtl="0" algn="l">
              <a:lnSpc>
                <a:spcPct val="100000"/>
              </a:lnSpc>
              <a:spcBef>
                <a:spcPts val="1000"/>
              </a:spcBef>
              <a:spcAft>
                <a:spcPts val="0"/>
              </a:spcAft>
              <a:buSzPts val="1700"/>
              <a:buChar char="●"/>
            </a:pPr>
            <a:r>
              <a:rPr b="1" lang="el" sz="1700"/>
              <a:t>Quad Trees </a:t>
            </a:r>
            <a:r>
              <a:rPr lang="el" sz="1700"/>
              <a:t>and </a:t>
            </a:r>
            <a:r>
              <a:rPr b="1" lang="el" sz="1700"/>
              <a:t>k-d Trees</a:t>
            </a:r>
            <a:r>
              <a:rPr lang="el" sz="1700"/>
              <a:t>: Do not deal with the management of secondary memory.</a:t>
            </a:r>
            <a:endParaRPr sz="1700"/>
          </a:p>
          <a:p>
            <a:pPr indent="-336550" lvl="0" marL="457200" rtl="0" algn="l">
              <a:lnSpc>
                <a:spcPct val="100000"/>
              </a:lnSpc>
              <a:spcBef>
                <a:spcPts val="1000"/>
              </a:spcBef>
              <a:spcAft>
                <a:spcPts val="0"/>
              </a:spcAft>
              <a:buSzPts val="1700"/>
              <a:buChar char="●"/>
            </a:pPr>
            <a:r>
              <a:rPr b="1" lang="el" sz="1700"/>
              <a:t>K-D-B Trees: </a:t>
            </a:r>
            <a:r>
              <a:rPr lang="el" sz="1700"/>
              <a:t>They deal with secondary memory but are useful only for point data(maybe we could use them instead of R-Tree in our case).</a:t>
            </a:r>
            <a:endParaRPr sz="1700"/>
          </a:p>
          <a:p>
            <a:pPr indent="-336550" lvl="0" marL="457200" rtl="0" algn="l">
              <a:lnSpc>
                <a:spcPct val="100000"/>
              </a:lnSpc>
              <a:spcBef>
                <a:spcPts val="1000"/>
              </a:spcBef>
              <a:spcAft>
                <a:spcPts val="0"/>
              </a:spcAft>
              <a:buSzPts val="1700"/>
              <a:buChar char="●"/>
            </a:pPr>
            <a:r>
              <a:rPr b="1" lang="el" sz="1700"/>
              <a:t>Index Intervals: </a:t>
            </a:r>
            <a:r>
              <a:rPr lang="el" sz="1700"/>
              <a:t>Are not proper for multi-dimensional data.</a:t>
            </a:r>
            <a:endParaRPr sz="1700"/>
          </a:p>
          <a:p>
            <a:pPr indent="-336550" lvl="0" marL="457200" rtl="0" algn="l">
              <a:lnSpc>
                <a:spcPct val="100000"/>
              </a:lnSpc>
              <a:spcBef>
                <a:spcPts val="1000"/>
              </a:spcBef>
              <a:spcAft>
                <a:spcPts val="1000"/>
              </a:spcAft>
              <a:buSzPts val="1700"/>
              <a:buChar char="●"/>
            </a:pPr>
            <a:r>
              <a:rPr b="1" lang="el" sz="1700"/>
              <a:t>Corner stitching: </a:t>
            </a:r>
            <a:r>
              <a:rPr lang="el" sz="1700"/>
              <a:t>Are not efficient in multiple searches in large datasets.</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Structure</a:t>
            </a:r>
            <a:endParaRPr/>
          </a:p>
        </p:txBody>
      </p:sp>
      <p:sp>
        <p:nvSpPr>
          <p:cNvPr id="127" name="Google Shape;127;p23"/>
          <p:cNvSpPr txBox="1"/>
          <p:nvPr>
            <p:ph idx="1" type="body"/>
          </p:nvPr>
        </p:nvSpPr>
        <p:spPr>
          <a:xfrm>
            <a:off x="311700" y="3061925"/>
            <a:ext cx="8520600" cy="1506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l" sz="1300"/>
              <a:t>It’s a height-balanced tree like a B-Tree, and maintains some of its properties that we will mention later.</a:t>
            </a:r>
            <a:endParaRPr sz="1300"/>
          </a:p>
          <a:p>
            <a:pPr indent="-311150" lvl="0" marL="457200" rtl="0" algn="l">
              <a:spcBef>
                <a:spcPts val="1000"/>
              </a:spcBef>
              <a:spcAft>
                <a:spcPts val="0"/>
              </a:spcAft>
              <a:buSzPts val="1300"/>
              <a:buChar char="●"/>
            </a:pPr>
            <a:r>
              <a:rPr lang="el" sz="1300"/>
              <a:t>Every record of a </a:t>
            </a:r>
            <a:r>
              <a:rPr b="1" lang="el" sz="1300"/>
              <a:t>leaf </a:t>
            </a:r>
            <a:r>
              <a:rPr lang="el" sz="1300"/>
              <a:t>node has the structure                 where                                 where      is an interval that denotes the bounds of the rectangle in the   -axis.</a:t>
            </a:r>
            <a:endParaRPr sz="1300"/>
          </a:p>
          <a:p>
            <a:pPr indent="-311150" lvl="0" marL="457200" rtl="0" algn="l">
              <a:spcBef>
                <a:spcPts val="1000"/>
              </a:spcBef>
              <a:spcAft>
                <a:spcPts val="0"/>
              </a:spcAft>
              <a:buSzPts val="1300"/>
              <a:buChar char="●"/>
            </a:pPr>
            <a:r>
              <a:rPr lang="el" sz="1300"/>
              <a:t>Every record of an </a:t>
            </a:r>
            <a:r>
              <a:rPr b="1" lang="el" sz="1300"/>
              <a:t>internal </a:t>
            </a:r>
            <a:r>
              <a:rPr lang="el" sz="1300"/>
              <a:t>node has the f</a:t>
            </a:r>
            <a:r>
              <a:rPr lang="el" sz="1300"/>
              <a:t>ollowing structure                                 where                             is a pointer to its child node. </a:t>
            </a:r>
            <a:endParaRPr sz="1300"/>
          </a:p>
        </p:txBody>
      </p:sp>
      <p:pic>
        <p:nvPicPr>
          <p:cNvPr descr="(I,data)" id="128" name="Google Shape;128;p23" title="MathEquation,#000000"/>
          <p:cNvPicPr preferRelativeResize="0"/>
          <p:nvPr/>
        </p:nvPicPr>
        <p:blipFill>
          <a:blip r:embed="rId3">
            <a:alphaModFix/>
          </a:blip>
          <a:stretch>
            <a:fillRect/>
          </a:stretch>
        </p:blipFill>
        <p:spPr>
          <a:xfrm>
            <a:off x="4113800" y="3512725"/>
            <a:ext cx="642700" cy="211300"/>
          </a:xfrm>
          <a:prstGeom prst="rect">
            <a:avLst/>
          </a:prstGeom>
          <a:noFill/>
          <a:ln>
            <a:noFill/>
          </a:ln>
        </p:spPr>
      </p:pic>
      <p:pic>
        <p:nvPicPr>
          <p:cNvPr descr="I=(I_1,I_2,...,I_n)" id="129" name="Google Shape;129;p23" title="MathEquation,#000000"/>
          <p:cNvPicPr preferRelativeResize="0"/>
          <p:nvPr/>
        </p:nvPicPr>
        <p:blipFill>
          <a:blip r:embed="rId4">
            <a:alphaModFix/>
          </a:blip>
          <a:stretch>
            <a:fillRect/>
          </a:stretch>
        </p:blipFill>
        <p:spPr>
          <a:xfrm>
            <a:off x="5325288" y="3530775"/>
            <a:ext cx="1408672" cy="211300"/>
          </a:xfrm>
          <a:prstGeom prst="rect">
            <a:avLst/>
          </a:prstGeom>
          <a:noFill/>
          <a:ln>
            <a:noFill/>
          </a:ln>
        </p:spPr>
      </p:pic>
      <p:pic>
        <p:nvPicPr>
          <p:cNvPr descr="I_i" id="130" name="Google Shape;130;p23" title="MathEquation,#000000"/>
          <p:cNvPicPr preferRelativeResize="0"/>
          <p:nvPr/>
        </p:nvPicPr>
        <p:blipFill>
          <a:blip r:embed="rId5">
            <a:alphaModFix/>
          </a:blip>
          <a:stretch>
            <a:fillRect/>
          </a:stretch>
        </p:blipFill>
        <p:spPr>
          <a:xfrm>
            <a:off x="7254225" y="3512725"/>
            <a:ext cx="210474" cy="211301"/>
          </a:xfrm>
          <a:prstGeom prst="rect">
            <a:avLst/>
          </a:prstGeom>
          <a:noFill/>
          <a:ln>
            <a:noFill/>
          </a:ln>
        </p:spPr>
      </p:pic>
      <p:pic>
        <p:nvPicPr>
          <p:cNvPr descr="i" id="131" name="Google Shape;131;p23" title="MathEquation,#000000"/>
          <p:cNvPicPr preferRelativeResize="0"/>
          <p:nvPr/>
        </p:nvPicPr>
        <p:blipFill>
          <a:blip r:embed="rId6">
            <a:alphaModFix/>
          </a:blip>
          <a:stretch>
            <a:fillRect/>
          </a:stretch>
        </p:blipFill>
        <p:spPr>
          <a:xfrm>
            <a:off x="4198425" y="3742075"/>
            <a:ext cx="84354" cy="211302"/>
          </a:xfrm>
          <a:prstGeom prst="rect">
            <a:avLst/>
          </a:prstGeom>
          <a:noFill/>
          <a:ln>
            <a:noFill/>
          </a:ln>
        </p:spPr>
      </p:pic>
      <p:pic>
        <p:nvPicPr>
          <p:cNvPr descr="(I, child-pointer)" id="132" name="Google Shape;132;p23" title="MathEquation,#000000"/>
          <p:cNvPicPr preferRelativeResize="0"/>
          <p:nvPr/>
        </p:nvPicPr>
        <p:blipFill>
          <a:blip r:embed="rId7">
            <a:alphaModFix/>
          </a:blip>
          <a:stretch>
            <a:fillRect/>
          </a:stretch>
        </p:blipFill>
        <p:spPr>
          <a:xfrm>
            <a:off x="5165225" y="4084400"/>
            <a:ext cx="1457242" cy="211300"/>
          </a:xfrm>
          <a:prstGeom prst="rect">
            <a:avLst/>
          </a:prstGeom>
          <a:noFill/>
          <a:ln>
            <a:noFill/>
          </a:ln>
        </p:spPr>
      </p:pic>
      <p:pic>
        <p:nvPicPr>
          <p:cNvPr descr="child-pointer" id="133" name="Google Shape;133;p23" title="MathEquation,#000000"/>
          <p:cNvPicPr preferRelativeResize="0"/>
          <p:nvPr/>
        </p:nvPicPr>
        <p:blipFill>
          <a:blip r:embed="rId8">
            <a:alphaModFix/>
          </a:blip>
          <a:stretch>
            <a:fillRect/>
          </a:stretch>
        </p:blipFill>
        <p:spPr>
          <a:xfrm>
            <a:off x="7120525" y="4084400"/>
            <a:ext cx="1280606" cy="211300"/>
          </a:xfrm>
          <a:prstGeom prst="rect">
            <a:avLst/>
          </a:prstGeom>
          <a:noFill/>
          <a:ln>
            <a:noFill/>
          </a:ln>
        </p:spPr>
      </p:pic>
      <p:pic>
        <p:nvPicPr>
          <p:cNvPr id="134" name="Google Shape;134;p23"/>
          <p:cNvPicPr preferRelativeResize="0"/>
          <p:nvPr/>
        </p:nvPicPr>
        <p:blipFill>
          <a:blip r:embed="rId9">
            <a:alphaModFix/>
          </a:blip>
          <a:stretch>
            <a:fillRect/>
          </a:stretch>
        </p:blipFill>
        <p:spPr>
          <a:xfrm>
            <a:off x="2210027" y="1058225"/>
            <a:ext cx="4723946" cy="1698900"/>
          </a:xfrm>
          <a:prstGeom prst="rect">
            <a:avLst/>
          </a:prstGeom>
          <a:noFill/>
          <a:ln>
            <a:noFill/>
          </a:ln>
        </p:spPr>
      </p:pic>
      <p:sp>
        <p:nvSpPr>
          <p:cNvPr id="135" name="Google Shape;135;p23"/>
          <p:cNvSpPr txBox="1"/>
          <p:nvPr/>
        </p:nvSpPr>
        <p:spPr>
          <a:xfrm>
            <a:off x="2637000" y="2757125"/>
            <a:ext cx="3870000" cy="1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l" sz="1100">
                <a:latin typeface="Old Standard TT"/>
                <a:ea typeface="Old Standard TT"/>
                <a:cs typeface="Old Standard TT"/>
                <a:sym typeface="Old Standard TT"/>
              </a:rPr>
              <a:t>Figure 1: R-Tree Example</a:t>
            </a:r>
            <a:endParaRPr i="1" sz="1100">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Properties</a:t>
            </a:r>
            <a:endParaRPr/>
          </a:p>
        </p:txBody>
      </p:sp>
      <p:sp>
        <p:nvSpPr>
          <p:cNvPr id="141" name="Google Shape;141;p2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l" sz="1300"/>
              <a:t>Every node except the </a:t>
            </a:r>
            <a:r>
              <a:rPr b="1" lang="el" sz="1300"/>
              <a:t>root </a:t>
            </a:r>
            <a:r>
              <a:rPr lang="el" sz="1300"/>
              <a:t>node has             records where                    and            .</a:t>
            </a:r>
            <a:endParaRPr sz="1300"/>
          </a:p>
          <a:p>
            <a:pPr indent="-311150" lvl="0" marL="457200" rtl="0" algn="l">
              <a:spcBef>
                <a:spcPts val="1000"/>
              </a:spcBef>
              <a:spcAft>
                <a:spcPts val="0"/>
              </a:spcAft>
              <a:buSzPts val="1300"/>
              <a:buChar char="●"/>
            </a:pPr>
            <a:r>
              <a:rPr lang="el" sz="1300"/>
              <a:t>    of every record of a </a:t>
            </a:r>
            <a:r>
              <a:rPr b="1" lang="el" sz="1300"/>
              <a:t>leaf </a:t>
            </a:r>
            <a:r>
              <a:rPr lang="el" sz="1300"/>
              <a:t>node is the </a:t>
            </a:r>
            <a:r>
              <a:rPr b="1" lang="el" sz="1300"/>
              <a:t>minimum bounding box(MBR) </a:t>
            </a:r>
            <a:r>
              <a:rPr lang="el" sz="1300"/>
              <a:t>of the data that contains.</a:t>
            </a:r>
            <a:endParaRPr sz="1300"/>
          </a:p>
          <a:p>
            <a:pPr indent="-311150" lvl="0" marL="457200" rtl="0" algn="l">
              <a:spcBef>
                <a:spcPts val="1000"/>
              </a:spcBef>
              <a:spcAft>
                <a:spcPts val="0"/>
              </a:spcAft>
              <a:buSzPts val="1300"/>
              <a:buChar char="●"/>
            </a:pPr>
            <a:r>
              <a:rPr lang="el" sz="1300"/>
              <a:t>   of every record of an </a:t>
            </a:r>
            <a:r>
              <a:rPr b="1" lang="el" sz="1300"/>
              <a:t>internal </a:t>
            </a:r>
            <a:r>
              <a:rPr lang="el" sz="1300"/>
              <a:t>node is the </a:t>
            </a:r>
            <a:r>
              <a:rPr b="1" lang="el" sz="1300"/>
              <a:t>MBR </a:t>
            </a:r>
            <a:r>
              <a:rPr lang="el" sz="1300"/>
              <a:t>of the     lists of the records in the child node.</a:t>
            </a:r>
            <a:endParaRPr sz="1300"/>
          </a:p>
          <a:p>
            <a:pPr indent="-311150" lvl="0" marL="457200" rtl="0" algn="l">
              <a:spcBef>
                <a:spcPts val="1000"/>
              </a:spcBef>
              <a:spcAft>
                <a:spcPts val="0"/>
              </a:spcAft>
              <a:buSzPts val="1300"/>
              <a:buChar char="●"/>
            </a:pPr>
            <a:r>
              <a:rPr b="1" lang="el" sz="1300"/>
              <a:t>Root </a:t>
            </a:r>
            <a:r>
              <a:rPr lang="el" sz="1300"/>
              <a:t>node contains at least 2 records(childs), with exception if root is the only node in the tree.</a:t>
            </a:r>
            <a:endParaRPr sz="1300"/>
          </a:p>
          <a:p>
            <a:pPr indent="-311150" lvl="0" marL="457200" rtl="0" algn="l">
              <a:spcBef>
                <a:spcPts val="1000"/>
              </a:spcBef>
              <a:spcAft>
                <a:spcPts val="0"/>
              </a:spcAft>
              <a:buSzPts val="1300"/>
              <a:buChar char="●"/>
            </a:pPr>
            <a:r>
              <a:rPr lang="el" sz="1300"/>
              <a:t>All the </a:t>
            </a:r>
            <a:r>
              <a:rPr b="1" lang="el" sz="1300"/>
              <a:t>leaf </a:t>
            </a:r>
            <a:r>
              <a:rPr lang="el" sz="1300"/>
              <a:t>nodes are on the same level.</a:t>
            </a:r>
            <a:endParaRPr sz="1300"/>
          </a:p>
          <a:p>
            <a:pPr indent="0" lvl="0" marL="0" rtl="0" algn="l">
              <a:spcBef>
                <a:spcPts val="1000"/>
              </a:spcBef>
              <a:spcAft>
                <a:spcPts val="0"/>
              </a:spcAft>
              <a:buNone/>
            </a:pPr>
            <a:r>
              <a:t/>
            </a:r>
            <a:endParaRPr sz="1300"/>
          </a:p>
          <a:p>
            <a:pPr indent="0" lvl="0" marL="0" rtl="0" algn="l">
              <a:spcBef>
                <a:spcPts val="1000"/>
              </a:spcBef>
              <a:spcAft>
                <a:spcPts val="1000"/>
              </a:spcAft>
              <a:buNone/>
            </a:pPr>
            <a:r>
              <a:rPr lang="el" sz="1300"/>
              <a:t>Afterwards, we will present the Basic Operations of an R-Tree.</a:t>
            </a:r>
            <a:endParaRPr sz="1300"/>
          </a:p>
        </p:txBody>
      </p:sp>
      <p:pic>
        <p:nvPicPr>
          <p:cNvPr descr="[m,M]" id="142" name="Google Shape;142;p24" title="MathEquation,#000000"/>
          <p:cNvPicPr preferRelativeResize="0"/>
          <p:nvPr/>
        </p:nvPicPr>
        <p:blipFill>
          <a:blip r:embed="rId3">
            <a:alphaModFix/>
          </a:blip>
          <a:stretch>
            <a:fillRect/>
          </a:stretch>
        </p:blipFill>
        <p:spPr>
          <a:xfrm>
            <a:off x="3508675" y="1270950"/>
            <a:ext cx="483850" cy="199600"/>
          </a:xfrm>
          <a:prstGeom prst="rect">
            <a:avLst/>
          </a:prstGeom>
          <a:noFill/>
          <a:ln>
            <a:noFill/>
          </a:ln>
        </p:spPr>
      </p:pic>
      <p:pic>
        <p:nvPicPr>
          <p:cNvPr descr="2 \leq m \leq \frac{M}{2}" id="143" name="Google Shape;143;p24" title="MathEquation,#000000"/>
          <p:cNvPicPr preferRelativeResize="0"/>
          <p:nvPr/>
        </p:nvPicPr>
        <p:blipFill>
          <a:blip r:embed="rId4">
            <a:alphaModFix/>
          </a:blip>
          <a:stretch>
            <a:fillRect/>
          </a:stretch>
        </p:blipFill>
        <p:spPr>
          <a:xfrm>
            <a:off x="5105475" y="1254674"/>
            <a:ext cx="829196" cy="232175"/>
          </a:xfrm>
          <a:prstGeom prst="rect">
            <a:avLst/>
          </a:prstGeom>
          <a:noFill/>
          <a:ln>
            <a:noFill/>
          </a:ln>
        </p:spPr>
      </p:pic>
      <p:pic>
        <p:nvPicPr>
          <p:cNvPr descr="m \in \mathbb{N}" id="144" name="Google Shape;144;p24" title="MathEquation,#000000"/>
          <p:cNvPicPr preferRelativeResize="0"/>
          <p:nvPr/>
        </p:nvPicPr>
        <p:blipFill>
          <a:blip r:embed="rId5">
            <a:alphaModFix/>
          </a:blip>
          <a:stretch>
            <a:fillRect/>
          </a:stretch>
        </p:blipFill>
        <p:spPr>
          <a:xfrm>
            <a:off x="6278650" y="1296676"/>
            <a:ext cx="483850" cy="148170"/>
          </a:xfrm>
          <a:prstGeom prst="rect">
            <a:avLst/>
          </a:prstGeom>
          <a:noFill/>
          <a:ln>
            <a:noFill/>
          </a:ln>
        </p:spPr>
      </p:pic>
      <p:pic>
        <p:nvPicPr>
          <p:cNvPr descr="I" id="145" name="Google Shape;145;p24" title="MathEquation,#000000"/>
          <p:cNvPicPr preferRelativeResize="0"/>
          <p:nvPr/>
        </p:nvPicPr>
        <p:blipFill>
          <a:blip r:embed="rId6">
            <a:alphaModFix/>
          </a:blip>
          <a:stretch>
            <a:fillRect/>
          </a:stretch>
        </p:blipFill>
        <p:spPr>
          <a:xfrm>
            <a:off x="815025" y="1600900"/>
            <a:ext cx="116472" cy="199600"/>
          </a:xfrm>
          <a:prstGeom prst="rect">
            <a:avLst/>
          </a:prstGeom>
          <a:noFill/>
          <a:ln>
            <a:noFill/>
          </a:ln>
        </p:spPr>
      </p:pic>
      <p:pic>
        <p:nvPicPr>
          <p:cNvPr descr="I" id="146" name="Google Shape;146;p24" title="MathEquation,#000000"/>
          <p:cNvPicPr preferRelativeResize="0"/>
          <p:nvPr/>
        </p:nvPicPr>
        <p:blipFill>
          <a:blip r:embed="rId6">
            <a:alphaModFix/>
          </a:blip>
          <a:stretch>
            <a:fillRect/>
          </a:stretch>
        </p:blipFill>
        <p:spPr>
          <a:xfrm>
            <a:off x="815025" y="1970550"/>
            <a:ext cx="116472" cy="199600"/>
          </a:xfrm>
          <a:prstGeom prst="rect">
            <a:avLst/>
          </a:prstGeom>
          <a:noFill/>
          <a:ln>
            <a:noFill/>
          </a:ln>
        </p:spPr>
      </p:pic>
      <p:pic>
        <p:nvPicPr>
          <p:cNvPr descr="I" id="147" name="Google Shape;147;p24" title="MathEquation,#000000"/>
          <p:cNvPicPr preferRelativeResize="0"/>
          <p:nvPr/>
        </p:nvPicPr>
        <p:blipFill>
          <a:blip r:embed="rId6">
            <a:alphaModFix/>
          </a:blip>
          <a:stretch>
            <a:fillRect/>
          </a:stretch>
        </p:blipFill>
        <p:spPr>
          <a:xfrm>
            <a:off x="4831500" y="1970550"/>
            <a:ext cx="116472" cy="19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Operations</a:t>
            </a:r>
            <a:endParaRPr/>
          </a:p>
        </p:txBody>
      </p:sp>
      <p:sp>
        <p:nvSpPr>
          <p:cNvPr id="153" name="Google Shape;153;p2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300"/>
              <a:t>In the </a:t>
            </a:r>
            <a:r>
              <a:rPr b="1" lang="el" sz="1300"/>
              <a:t>Search </a:t>
            </a:r>
            <a:r>
              <a:rPr lang="el" sz="1300"/>
              <a:t>operation the user gives as input a bounding rectangle and we should find all objects that its bounding box has intersection with the given bounding rectangle. The </a:t>
            </a:r>
            <a:r>
              <a:rPr b="1" lang="el" sz="1300"/>
              <a:t>Search </a:t>
            </a:r>
            <a:r>
              <a:rPr lang="el" sz="1300"/>
              <a:t>algorithm is straightforward and is the following:</a:t>
            </a:r>
            <a:endParaRPr sz="1300"/>
          </a:p>
          <a:p>
            <a:pPr indent="-311150" lvl="0" marL="914400" rtl="0" algn="l">
              <a:spcBef>
                <a:spcPts val="1600"/>
              </a:spcBef>
              <a:spcAft>
                <a:spcPts val="0"/>
              </a:spcAft>
              <a:buSzPts val="1300"/>
              <a:buAutoNum type="arabicPeriod"/>
            </a:pPr>
            <a:r>
              <a:rPr lang="el" sz="1300"/>
              <a:t>Input: </a:t>
            </a:r>
            <a:r>
              <a:rPr b="1" lang="el" sz="1300"/>
              <a:t>SearchBoundingBox</a:t>
            </a:r>
            <a:endParaRPr b="1" sz="1300"/>
          </a:p>
          <a:p>
            <a:pPr indent="-311150" lvl="0" marL="914400" rtl="0" algn="l">
              <a:spcBef>
                <a:spcPts val="0"/>
              </a:spcBef>
              <a:spcAft>
                <a:spcPts val="0"/>
              </a:spcAft>
              <a:buSzPts val="1300"/>
              <a:buAutoNum type="arabicPeriod"/>
            </a:pPr>
            <a:r>
              <a:rPr b="1" lang="el" sz="1300"/>
              <a:t>CurrNode = root</a:t>
            </a:r>
            <a:endParaRPr sz="1300"/>
          </a:p>
          <a:p>
            <a:pPr indent="-311150" lvl="0" marL="914400" rtl="0" algn="l">
              <a:spcBef>
                <a:spcPts val="1000"/>
              </a:spcBef>
              <a:spcAft>
                <a:spcPts val="0"/>
              </a:spcAft>
              <a:buSzPts val="1300"/>
              <a:buAutoNum type="arabicPeriod"/>
            </a:pPr>
            <a:r>
              <a:rPr lang="el" sz="1300"/>
              <a:t>If </a:t>
            </a:r>
            <a:r>
              <a:rPr b="1" lang="el" sz="1300"/>
              <a:t>CurrNode </a:t>
            </a:r>
            <a:r>
              <a:rPr lang="el" sz="1300"/>
              <a:t>is </a:t>
            </a:r>
            <a:r>
              <a:rPr b="1" lang="el" sz="1300"/>
              <a:t>leaf </a:t>
            </a:r>
            <a:r>
              <a:rPr lang="el" sz="1300"/>
              <a:t>node then </a:t>
            </a:r>
            <a:endParaRPr sz="1300"/>
          </a:p>
          <a:p>
            <a:pPr indent="-311150" lvl="1" marL="1371600" rtl="0" algn="l">
              <a:spcBef>
                <a:spcPts val="0"/>
              </a:spcBef>
              <a:spcAft>
                <a:spcPts val="0"/>
              </a:spcAft>
              <a:buSzPts val="1300"/>
              <a:buAutoNum type="alphaLcPeriod"/>
            </a:pPr>
            <a:r>
              <a:rPr lang="el" sz="1300"/>
              <a:t>For each record </a:t>
            </a:r>
            <a:r>
              <a:rPr b="1" lang="el" sz="1300"/>
              <a:t>R </a:t>
            </a:r>
            <a:r>
              <a:rPr lang="el" sz="1300"/>
              <a:t>check if its bounding box </a:t>
            </a:r>
            <a:r>
              <a:rPr b="1" lang="el" sz="1300"/>
              <a:t>R.bounding-box </a:t>
            </a:r>
            <a:r>
              <a:rPr lang="el" sz="1300"/>
              <a:t>intersects with </a:t>
            </a:r>
            <a:r>
              <a:rPr b="1" lang="el" sz="1300"/>
              <a:t>SearchBoundingBox</a:t>
            </a:r>
            <a:endParaRPr sz="1300"/>
          </a:p>
          <a:p>
            <a:pPr indent="-311150" lvl="2" marL="1828800" rtl="0" algn="l">
              <a:spcBef>
                <a:spcPts val="0"/>
              </a:spcBef>
              <a:spcAft>
                <a:spcPts val="0"/>
              </a:spcAft>
              <a:buSzPts val="1300"/>
              <a:buAutoNum type="romanLcPeriod"/>
            </a:pPr>
            <a:r>
              <a:rPr lang="el" sz="1300"/>
              <a:t>If the bounding boxes intersect then add this record to a list </a:t>
            </a:r>
            <a:r>
              <a:rPr b="1" lang="el" sz="1300"/>
              <a:t>L</a:t>
            </a:r>
            <a:endParaRPr b="1" sz="1300"/>
          </a:p>
          <a:p>
            <a:pPr indent="-311150" lvl="1" marL="1371600" rtl="0" algn="l">
              <a:spcBef>
                <a:spcPts val="0"/>
              </a:spcBef>
              <a:spcAft>
                <a:spcPts val="0"/>
              </a:spcAft>
              <a:buSzPts val="1300"/>
              <a:buAutoNum type="alphaLcPeriod"/>
            </a:pPr>
            <a:r>
              <a:rPr lang="el" sz="1300"/>
              <a:t>Return </a:t>
            </a:r>
            <a:r>
              <a:rPr b="1" lang="el" sz="1300"/>
              <a:t>L</a:t>
            </a:r>
            <a:r>
              <a:rPr lang="el" sz="1300"/>
              <a:t>.</a:t>
            </a:r>
            <a:endParaRPr sz="1300"/>
          </a:p>
          <a:p>
            <a:pPr indent="-311150" lvl="0" marL="914400" rtl="0" algn="l">
              <a:spcBef>
                <a:spcPts val="1000"/>
              </a:spcBef>
              <a:spcAft>
                <a:spcPts val="0"/>
              </a:spcAft>
              <a:buSzPts val="1300"/>
              <a:buAutoNum type="arabicPeriod"/>
            </a:pPr>
            <a:r>
              <a:rPr lang="el" sz="1300"/>
              <a:t>Else, for each record </a:t>
            </a:r>
            <a:r>
              <a:rPr b="1" lang="el" sz="1300"/>
              <a:t>R </a:t>
            </a:r>
            <a:r>
              <a:rPr lang="el" sz="1300"/>
              <a:t>that its bounding box intersects with </a:t>
            </a:r>
            <a:r>
              <a:rPr b="1" lang="el" sz="1300"/>
              <a:t>SearchBoundingBox </a:t>
            </a:r>
            <a:r>
              <a:rPr lang="el" sz="1300"/>
              <a:t>call recursively the </a:t>
            </a:r>
            <a:r>
              <a:rPr b="1" lang="el" sz="1300"/>
              <a:t>Search </a:t>
            </a:r>
            <a:r>
              <a:rPr lang="el" sz="1300"/>
              <a:t>procedure with </a:t>
            </a:r>
            <a:r>
              <a:rPr b="1" lang="el" sz="1300"/>
              <a:t>CurrNode = R.child-node</a:t>
            </a:r>
            <a:r>
              <a:rPr lang="el" sz="1300"/>
              <a:t>.</a:t>
            </a:r>
            <a:endParaRPr sz="1300"/>
          </a:p>
          <a:p>
            <a:pPr indent="-311150" lvl="0" marL="914400" rtl="0" algn="l">
              <a:spcBef>
                <a:spcPts val="1000"/>
              </a:spcBef>
              <a:spcAft>
                <a:spcPts val="0"/>
              </a:spcAft>
              <a:buSzPts val="1300"/>
              <a:buAutoNum type="arabicPeriod"/>
            </a:pPr>
            <a:r>
              <a:rPr lang="el" sz="1300"/>
              <a:t>Concatenate the returned lists into a list </a:t>
            </a:r>
            <a:r>
              <a:rPr b="1" lang="el" sz="1300"/>
              <a:t>L </a:t>
            </a:r>
            <a:r>
              <a:rPr lang="el" sz="1300"/>
              <a:t>and return </a:t>
            </a:r>
            <a:r>
              <a:rPr b="1" lang="el" sz="1300"/>
              <a:t>L</a:t>
            </a:r>
            <a:r>
              <a:rPr lang="el" sz="1300"/>
              <a:t>.</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Operations</a:t>
            </a:r>
            <a:endParaRPr/>
          </a:p>
        </p:txBody>
      </p:sp>
      <p:sp>
        <p:nvSpPr>
          <p:cNvPr id="159" name="Google Shape;159;p2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300"/>
              <a:t>Insertions approximately are like the ones in B-Tree. The algorithm is the following:</a:t>
            </a:r>
            <a:endParaRPr sz="1300"/>
          </a:p>
          <a:p>
            <a:pPr indent="-292100" lvl="0" marL="457200" rtl="0" algn="l">
              <a:spcBef>
                <a:spcPts val="1600"/>
              </a:spcBef>
              <a:spcAft>
                <a:spcPts val="0"/>
              </a:spcAft>
              <a:buSzPts val="1000"/>
              <a:buAutoNum type="arabicPeriod"/>
            </a:pPr>
            <a:r>
              <a:rPr lang="el" sz="1000"/>
              <a:t>Input: Bounding Box </a:t>
            </a:r>
            <a:r>
              <a:rPr b="1" lang="el" sz="1000"/>
              <a:t>B, </a:t>
            </a:r>
            <a:r>
              <a:rPr lang="el" sz="1000"/>
              <a:t>Object </a:t>
            </a:r>
            <a:r>
              <a:rPr b="1" lang="el" sz="1000"/>
              <a:t>data.</a:t>
            </a:r>
            <a:endParaRPr sz="1000"/>
          </a:p>
          <a:p>
            <a:pPr indent="-292100" lvl="0" marL="457200" rtl="0" algn="l">
              <a:spcBef>
                <a:spcPts val="0"/>
              </a:spcBef>
              <a:spcAft>
                <a:spcPts val="0"/>
              </a:spcAft>
              <a:buSzPts val="1000"/>
              <a:buAutoNum type="arabicPeriod"/>
            </a:pPr>
            <a:r>
              <a:rPr b="1" lang="el" sz="1000"/>
              <a:t>CurrNode </a:t>
            </a:r>
            <a:r>
              <a:rPr lang="el" sz="1000"/>
              <a:t>= </a:t>
            </a:r>
            <a:r>
              <a:rPr b="1" lang="el" sz="1000"/>
              <a:t>root</a:t>
            </a:r>
            <a:endParaRPr sz="1000"/>
          </a:p>
          <a:p>
            <a:pPr indent="-292100" lvl="0" marL="457200" rtl="0" algn="l">
              <a:spcBef>
                <a:spcPts val="0"/>
              </a:spcBef>
              <a:spcAft>
                <a:spcPts val="0"/>
              </a:spcAft>
              <a:buSzPts val="1000"/>
              <a:buAutoNum type="arabicPeriod"/>
            </a:pPr>
            <a:r>
              <a:rPr lang="el" sz="1000"/>
              <a:t>While </a:t>
            </a:r>
            <a:r>
              <a:rPr b="1" lang="el" sz="1000"/>
              <a:t>CurrNode </a:t>
            </a:r>
            <a:r>
              <a:rPr lang="el" sz="1000"/>
              <a:t>is not </a:t>
            </a:r>
            <a:r>
              <a:rPr b="1" lang="el" sz="1000"/>
              <a:t>leaf </a:t>
            </a:r>
            <a:r>
              <a:rPr lang="el" sz="1000"/>
              <a:t>node</a:t>
            </a:r>
            <a:endParaRPr sz="1000"/>
          </a:p>
          <a:p>
            <a:pPr indent="-292100" lvl="1" marL="914400" rtl="0" algn="l">
              <a:spcBef>
                <a:spcPts val="0"/>
              </a:spcBef>
              <a:spcAft>
                <a:spcPts val="0"/>
              </a:spcAft>
              <a:buSzPts val="1000"/>
              <a:buAutoNum type="alphaLcPeriod"/>
            </a:pPr>
            <a:r>
              <a:rPr b="1" lang="el" sz="1000"/>
              <a:t>CurrNode </a:t>
            </a:r>
            <a:r>
              <a:rPr lang="el" sz="1000"/>
              <a:t>= ChooseSubtree(</a:t>
            </a:r>
            <a:r>
              <a:rPr b="1" lang="el" sz="1000"/>
              <a:t>CurrNode</a:t>
            </a:r>
            <a:r>
              <a:rPr lang="el" sz="1000"/>
              <a:t>)</a:t>
            </a:r>
            <a:endParaRPr sz="1000"/>
          </a:p>
          <a:p>
            <a:pPr indent="-292100" lvl="0" marL="457200" rtl="0" algn="l">
              <a:spcBef>
                <a:spcPts val="1000"/>
              </a:spcBef>
              <a:spcAft>
                <a:spcPts val="0"/>
              </a:spcAft>
              <a:buSzPts val="1000"/>
              <a:buAutoNum type="arabicPeriod"/>
            </a:pPr>
            <a:r>
              <a:rPr lang="el" sz="1000"/>
              <a:t>If </a:t>
            </a:r>
            <a:r>
              <a:rPr b="1" lang="el" sz="1000"/>
              <a:t>CurrNode </a:t>
            </a:r>
            <a:r>
              <a:rPr lang="el" sz="1000"/>
              <a:t>has space for another entry, insert </a:t>
            </a:r>
            <a:r>
              <a:rPr b="1" lang="el" sz="1000"/>
              <a:t>Record(B,data) </a:t>
            </a:r>
            <a:r>
              <a:rPr lang="el" sz="1000"/>
              <a:t>and </a:t>
            </a:r>
            <a:r>
              <a:rPr b="1" lang="el" sz="1000"/>
              <a:t>N </a:t>
            </a:r>
            <a:r>
              <a:rPr lang="el" sz="1000"/>
              <a:t>= </a:t>
            </a:r>
            <a:r>
              <a:rPr b="1" lang="el" sz="1000"/>
              <a:t>CurrNode.</a:t>
            </a:r>
            <a:endParaRPr b="1" sz="1000"/>
          </a:p>
          <a:p>
            <a:pPr indent="-292100" lvl="0" marL="457200" rtl="0" algn="l">
              <a:spcBef>
                <a:spcPts val="0"/>
              </a:spcBef>
              <a:spcAft>
                <a:spcPts val="0"/>
              </a:spcAft>
              <a:buSzPts val="1000"/>
              <a:buAutoNum type="arabicPeriod"/>
            </a:pPr>
            <a:r>
              <a:rPr lang="el" sz="1000"/>
              <a:t>Else, invoke </a:t>
            </a:r>
            <a:r>
              <a:rPr b="1" lang="el" sz="1000"/>
              <a:t>SplitNode(CurrNode) </a:t>
            </a:r>
            <a:r>
              <a:rPr lang="el" sz="1000"/>
              <a:t>to get the new nodes </a:t>
            </a:r>
            <a:r>
              <a:rPr b="1" lang="el" sz="1000"/>
              <a:t>N </a:t>
            </a:r>
            <a:r>
              <a:rPr lang="el" sz="1000"/>
              <a:t>and </a:t>
            </a:r>
            <a:r>
              <a:rPr b="1" lang="el" sz="1000"/>
              <a:t>NN.</a:t>
            </a:r>
            <a:endParaRPr sz="1000"/>
          </a:p>
          <a:p>
            <a:pPr indent="-292100" lvl="0" marL="457200" rtl="0" algn="l">
              <a:spcBef>
                <a:spcPts val="0"/>
              </a:spcBef>
              <a:spcAft>
                <a:spcPts val="0"/>
              </a:spcAft>
              <a:buSzPts val="1000"/>
              <a:buAutoNum type="arabicPeriod"/>
            </a:pPr>
            <a:r>
              <a:rPr b="1" lang="el" sz="1000"/>
              <a:t>CurrNode = CurrNode.parent. </a:t>
            </a:r>
            <a:r>
              <a:rPr lang="el" sz="1000"/>
              <a:t>We suppose that each node knows who is his parent node.</a:t>
            </a:r>
            <a:endParaRPr sz="1000"/>
          </a:p>
          <a:p>
            <a:pPr indent="-292100" lvl="0" marL="457200" rtl="0" algn="l">
              <a:spcBef>
                <a:spcPts val="1000"/>
              </a:spcBef>
              <a:spcAft>
                <a:spcPts val="0"/>
              </a:spcAft>
              <a:buSzPts val="1000"/>
              <a:buAutoNum type="arabicPeriod"/>
            </a:pPr>
            <a:r>
              <a:rPr lang="el" sz="1000"/>
              <a:t>While </a:t>
            </a:r>
            <a:r>
              <a:rPr b="1" lang="el" sz="1000"/>
              <a:t>CurrNode </a:t>
            </a:r>
            <a:r>
              <a:rPr lang="el" sz="1000"/>
              <a:t>is not </a:t>
            </a:r>
            <a:r>
              <a:rPr b="1" lang="el" sz="1000"/>
              <a:t>None</a:t>
            </a:r>
            <a:endParaRPr b="1" sz="1000"/>
          </a:p>
          <a:p>
            <a:pPr indent="-292100" lvl="1" marL="914400" rtl="0" algn="l">
              <a:spcBef>
                <a:spcPts val="0"/>
              </a:spcBef>
              <a:spcAft>
                <a:spcPts val="0"/>
              </a:spcAft>
              <a:buSzPts val="1000"/>
              <a:buAutoNum type="alphaLcPeriod"/>
            </a:pPr>
            <a:r>
              <a:rPr lang="el" sz="1000"/>
              <a:t>Adjust the </a:t>
            </a:r>
            <a:r>
              <a:rPr b="1" lang="el" sz="1000"/>
              <a:t>Minimum Bounding Box </a:t>
            </a:r>
            <a:r>
              <a:rPr lang="el" sz="1000"/>
              <a:t>of the record in </a:t>
            </a:r>
            <a:r>
              <a:rPr b="1" lang="el" sz="1000"/>
              <a:t>CurrNode </a:t>
            </a:r>
            <a:r>
              <a:rPr lang="el" sz="1000"/>
              <a:t>that his child is the node </a:t>
            </a:r>
            <a:r>
              <a:rPr b="1" lang="el" sz="1000"/>
              <a:t>N</a:t>
            </a:r>
            <a:r>
              <a:rPr lang="el" sz="1000"/>
              <a:t>.</a:t>
            </a:r>
            <a:endParaRPr sz="1000"/>
          </a:p>
          <a:p>
            <a:pPr indent="-292100" lvl="1" marL="914400" rtl="0" algn="l">
              <a:spcBef>
                <a:spcPts val="0"/>
              </a:spcBef>
              <a:spcAft>
                <a:spcPts val="0"/>
              </a:spcAft>
              <a:buSzPts val="1000"/>
              <a:buAutoNum type="alphaLcPeriod"/>
            </a:pPr>
            <a:r>
              <a:rPr lang="el" sz="1000"/>
              <a:t> If </a:t>
            </a:r>
            <a:r>
              <a:rPr b="1" lang="el" sz="1000"/>
              <a:t>NN </a:t>
            </a:r>
            <a:r>
              <a:rPr lang="el" sz="1000"/>
              <a:t>exists(the child was splitted) then create a new record </a:t>
            </a:r>
            <a:r>
              <a:rPr b="1" lang="el" sz="1000"/>
              <a:t>R </a:t>
            </a:r>
            <a:r>
              <a:rPr lang="el" sz="1000"/>
              <a:t>that has as bounding box the </a:t>
            </a:r>
            <a:r>
              <a:rPr b="1" lang="el" sz="1000"/>
              <a:t>MBR </a:t>
            </a:r>
            <a:r>
              <a:rPr lang="el" sz="1000"/>
              <a:t>of </a:t>
            </a:r>
            <a:r>
              <a:rPr b="1" lang="el" sz="1000"/>
              <a:t>NN </a:t>
            </a:r>
            <a:r>
              <a:rPr lang="el" sz="1000"/>
              <a:t>and its child pointer points to </a:t>
            </a:r>
            <a:r>
              <a:rPr b="1" lang="el" sz="1000"/>
              <a:t>NN.</a:t>
            </a:r>
            <a:endParaRPr sz="1000"/>
          </a:p>
          <a:p>
            <a:pPr indent="-292100" lvl="1" marL="914400" rtl="0" algn="l">
              <a:spcBef>
                <a:spcPts val="0"/>
              </a:spcBef>
              <a:spcAft>
                <a:spcPts val="0"/>
              </a:spcAft>
              <a:buSzPts val="1000"/>
              <a:buAutoNum type="alphaLcPeriod"/>
            </a:pPr>
            <a:r>
              <a:rPr lang="el" sz="1000"/>
              <a:t>If </a:t>
            </a:r>
            <a:r>
              <a:rPr b="1" lang="el" sz="1000"/>
              <a:t>CurrNode </a:t>
            </a:r>
            <a:r>
              <a:rPr lang="el" sz="1000"/>
              <a:t>has space for another record the insert </a:t>
            </a:r>
            <a:r>
              <a:rPr b="1" lang="el" sz="1000"/>
              <a:t>R </a:t>
            </a:r>
            <a:r>
              <a:rPr lang="el" sz="1000"/>
              <a:t>to </a:t>
            </a:r>
            <a:r>
              <a:rPr b="1" lang="el" sz="1000"/>
              <a:t>CurrNode </a:t>
            </a:r>
            <a:r>
              <a:rPr lang="el" sz="1000"/>
              <a:t>else split the node</a:t>
            </a:r>
            <a:endParaRPr sz="1000"/>
          </a:p>
          <a:p>
            <a:pPr indent="-292100" lvl="1" marL="914400" rtl="0" algn="l">
              <a:spcBef>
                <a:spcPts val="0"/>
              </a:spcBef>
              <a:spcAft>
                <a:spcPts val="0"/>
              </a:spcAft>
              <a:buSzPts val="1000"/>
              <a:buAutoNum type="alphaLcPeriod"/>
            </a:pPr>
            <a:r>
              <a:rPr lang="el" sz="1000"/>
              <a:t>Change the values of </a:t>
            </a:r>
            <a:r>
              <a:rPr b="1" lang="el" sz="1000"/>
              <a:t>N </a:t>
            </a:r>
            <a:r>
              <a:rPr lang="el" sz="1000"/>
              <a:t>and </a:t>
            </a:r>
            <a:r>
              <a:rPr b="1" lang="el" sz="1000"/>
              <a:t>NN </a:t>
            </a:r>
            <a:r>
              <a:rPr lang="el" sz="1000"/>
              <a:t>like </a:t>
            </a:r>
            <a:r>
              <a:rPr i="1" lang="el" sz="1000"/>
              <a:t>Step 4 and 5.</a:t>
            </a:r>
            <a:endParaRPr b="1" i="1" sz="1000"/>
          </a:p>
          <a:p>
            <a:pPr indent="-292100" lvl="1" marL="914400" rtl="0" algn="l">
              <a:spcBef>
                <a:spcPts val="0"/>
              </a:spcBef>
              <a:spcAft>
                <a:spcPts val="0"/>
              </a:spcAft>
              <a:buSzPts val="1000"/>
              <a:buAutoNum type="alphaLcPeriod"/>
            </a:pPr>
            <a:r>
              <a:rPr lang="el" sz="1000"/>
              <a:t> </a:t>
            </a:r>
            <a:r>
              <a:rPr b="1" lang="el" sz="1000"/>
              <a:t>CurrNode = CurrNode.parent</a:t>
            </a:r>
            <a:endParaRPr sz="1000"/>
          </a:p>
          <a:p>
            <a:pPr indent="-292100" lvl="0" marL="457200" rtl="0" algn="l">
              <a:spcBef>
                <a:spcPts val="0"/>
              </a:spcBef>
              <a:spcAft>
                <a:spcPts val="0"/>
              </a:spcAft>
              <a:buSzPts val="1000"/>
              <a:buAutoNum type="arabicPeriod"/>
            </a:pPr>
            <a:r>
              <a:rPr lang="el" sz="1000"/>
              <a:t>If </a:t>
            </a:r>
            <a:r>
              <a:rPr b="1" lang="el" sz="1000"/>
              <a:t>root </a:t>
            </a:r>
            <a:r>
              <a:rPr lang="el" sz="1000"/>
              <a:t>was splitted then create new </a:t>
            </a:r>
            <a:r>
              <a:rPr b="1" lang="el" sz="1000"/>
              <a:t>root </a:t>
            </a:r>
            <a:r>
              <a:rPr lang="el" sz="1000"/>
              <a:t> with childs the nodes </a:t>
            </a:r>
            <a:r>
              <a:rPr b="1" lang="el" sz="1000"/>
              <a:t>N </a:t>
            </a:r>
            <a:r>
              <a:rPr lang="el" sz="1000"/>
              <a:t>and </a:t>
            </a:r>
            <a:r>
              <a:rPr b="1" lang="el" sz="1000"/>
              <a:t>NN </a:t>
            </a:r>
            <a:r>
              <a:rPr lang="el" sz="1000"/>
              <a:t>and do the necessary adjustments.</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Operations</a:t>
            </a:r>
            <a:endParaRPr/>
          </a:p>
        </p:txBody>
      </p:sp>
      <p:sp>
        <p:nvSpPr>
          <p:cNvPr id="165" name="Google Shape;165;p2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300"/>
              <a:t>The delete operation of an R-Tree differs from the one of the B-Tree, because in R-Tree we do not fuse neighboring nodes of transfer the record of one node to another, instead R-Tree deletes the underfull nodes and keeps their records into a list and reinserts them. Precisely, the algorithm is the following</a:t>
            </a:r>
            <a:endParaRPr sz="1300"/>
          </a:p>
          <a:p>
            <a:pPr indent="-298450" lvl="0" marL="457200" rtl="0" algn="l">
              <a:spcBef>
                <a:spcPts val="1600"/>
              </a:spcBef>
              <a:spcAft>
                <a:spcPts val="0"/>
              </a:spcAft>
              <a:buSzPts val="1100"/>
              <a:buAutoNum type="arabicPeriod"/>
            </a:pPr>
            <a:r>
              <a:rPr lang="el" sz="1100"/>
              <a:t>Input: Object </a:t>
            </a:r>
            <a:r>
              <a:rPr b="1" lang="el" sz="1100"/>
              <a:t>data </a:t>
            </a:r>
            <a:r>
              <a:rPr lang="el" sz="1100"/>
              <a:t>and its corresponding bounding box </a:t>
            </a:r>
            <a:r>
              <a:rPr b="1" lang="el" sz="1100"/>
              <a:t>B</a:t>
            </a:r>
            <a:endParaRPr b="1" sz="1100"/>
          </a:p>
          <a:p>
            <a:pPr indent="-298450" lvl="0" marL="457200" rtl="0" algn="l">
              <a:spcBef>
                <a:spcPts val="0"/>
              </a:spcBef>
              <a:spcAft>
                <a:spcPts val="0"/>
              </a:spcAft>
              <a:buSzPts val="1100"/>
              <a:buAutoNum type="arabicPeriod"/>
            </a:pPr>
            <a:r>
              <a:rPr lang="el" sz="1100"/>
              <a:t>Invoke the </a:t>
            </a:r>
            <a:r>
              <a:rPr b="1" lang="el" sz="1100"/>
              <a:t>Search </a:t>
            </a:r>
            <a:r>
              <a:rPr lang="el" sz="1100"/>
              <a:t>operation to find the leaf node </a:t>
            </a:r>
            <a:r>
              <a:rPr b="1" lang="el" sz="1100"/>
              <a:t>CurrNode</a:t>
            </a:r>
            <a:r>
              <a:rPr lang="el" sz="1100"/>
              <a:t> that contains the record </a:t>
            </a:r>
            <a:r>
              <a:rPr b="1" lang="el" sz="1100"/>
              <a:t>R </a:t>
            </a:r>
            <a:r>
              <a:rPr lang="el" sz="1100"/>
              <a:t>that keeps </a:t>
            </a:r>
            <a:r>
              <a:rPr b="1" lang="el" sz="1100"/>
              <a:t>data</a:t>
            </a:r>
            <a:r>
              <a:rPr lang="el" sz="1100"/>
              <a:t>.</a:t>
            </a:r>
            <a:endParaRPr sz="1100"/>
          </a:p>
          <a:p>
            <a:pPr indent="-298450" lvl="0" marL="457200" rtl="0" algn="l">
              <a:spcBef>
                <a:spcPts val="0"/>
              </a:spcBef>
              <a:spcAft>
                <a:spcPts val="0"/>
              </a:spcAft>
              <a:buSzPts val="1100"/>
              <a:buAutoNum type="arabicPeriod"/>
            </a:pPr>
            <a:r>
              <a:rPr lang="el" sz="1100"/>
              <a:t>Delete </a:t>
            </a:r>
            <a:r>
              <a:rPr b="1" lang="el" sz="1100"/>
              <a:t>R </a:t>
            </a:r>
            <a:r>
              <a:rPr lang="el" sz="1100"/>
              <a:t>from </a:t>
            </a:r>
            <a:r>
              <a:rPr b="1" lang="el" sz="1100"/>
              <a:t>CurrNode</a:t>
            </a:r>
            <a:endParaRPr b="1" sz="1100"/>
          </a:p>
          <a:p>
            <a:pPr indent="-298450" lvl="0" marL="457200" rtl="0" algn="l">
              <a:spcBef>
                <a:spcPts val="0"/>
              </a:spcBef>
              <a:spcAft>
                <a:spcPts val="0"/>
              </a:spcAft>
              <a:buSzPts val="1100"/>
              <a:buAutoNum type="arabicPeriod"/>
            </a:pPr>
            <a:r>
              <a:rPr b="1" lang="el" sz="1100"/>
              <a:t>L </a:t>
            </a:r>
            <a:r>
              <a:rPr lang="el" sz="1100"/>
              <a:t>= []</a:t>
            </a:r>
            <a:endParaRPr sz="1100"/>
          </a:p>
          <a:p>
            <a:pPr indent="-298450" lvl="0" marL="457200" rtl="0" algn="l">
              <a:spcBef>
                <a:spcPts val="0"/>
              </a:spcBef>
              <a:spcAft>
                <a:spcPts val="0"/>
              </a:spcAft>
              <a:buSzPts val="1100"/>
              <a:buAutoNum type="arabicPeriod"/>
            </a:pPr>
            <a:r>
              <a:rPr lang="el" sz="1100"/>
              <a:t>While </a:t>
            </a:r>
            <a:r>
              <a:rPr b="1" lang="el" sz="1100"/>
              <a:t>CurrNode </a:t>
            </a:r>
            <a:r>
              <a:rPr lang="el" sz="1100"/>
              <a:t>is not </a:t>
            </a:r>
            <a:r>
              <a:rPr b="1" lang="el" sz="1100"/>
              <a:t>root</a:t>
            </a:r>
            <a:endParaRPr sz="1100"/>
          </a:p>
          <a:p>
            <a:pPr indent="-298450" lvl="1" marL="914400" rtl="0" algn="l">
              <a:spcBef>
                <a:spcPts val="0"/>
              </a:spcBef>
              <a:spcAft>
                <a:spcPts val="0"/>
              </a:spcAft>
              <a:buSzPts val="1100"/>
              <a:buAutoNum type="alphaLcPeriod"/>
            </a:pPr>
            <a:r>
              <a:rPr lang="el" sz="1100"/>
              <a:t>If </a:t>
            </a:r>
            <a:r>
              <a:rPr b="1" lang="el" sz="1100"/>
              <a:t>CurrNode </a:t>
            </a:r>
            <a:r>
              <a:rPr lang="el" sz="1100"/>
              <a:t>is underfull then delete him, delete its parent record from </a:t>
            </a:r>
            <a:r>
              <a:rPr b="1" lang="el" sz="1100"/>
              <a:t>CurrNode.parent </a:t>
            </a:r>
            <a:r>
              <a:rPr lang="el" sz="1100"/>
              <a:t>and add the remaining elements of </a:t>
            </a:r>
            <a:r>
              <a:rPr b="1" lang="el" sz="1100"/>
              <a:t>CurrNode </a:t>
            </a:r>
            <a:r>
              <a:rPr lang="el" sz="1100"/>
              <a:t>in </a:t>
            </a:r>
            <a:r>
              <a:rPr b="1" lang="el" sz="1100"/>
              <a:t>L</a:t>
            </a:r>
            <a:endParaRPr b="1" sz="1100"/>
          </a:p>
          <a:p>
            <a:pPr indent="-298450" lvl="1" marL="914400" rtl="0" algn="l">
              <a:spcBef>
                <a:spcPts val="0"/>
              </a:spcBef>
              <a:spcAft>
                <a:spcPts val="0"/>
              </a:spcAft>
              <a:buSzPts val="1100"/>
              <a:buAutoNum type="alphaLcPeriod"/>
            </a:pPr>
            <a:r>
              <a:rPr lang="el" sz="1100"/>
              <a:t>Else, adjust the bounding box of its parent record in </a:t>
            </a:r>
            <a:r>
              <a:rPr b="1" lang="el" sz="1100"/>
              <a:t>CurrNode.parent</a:t>
            </a:r>
            <a:endParaRPr b="1" sz="1100"/>
          </a:p>
          <a:p>
            <a:pPr indent="-298450" lvl="1" marL="914400" rtl="0" algn="l">
              <a:spcBef>
                <a:spcPts val="0"/>
              </a:spcBef>
              <a:spcAft>
                <a:spcPts val="0"/>
              </a:spcAft>
              <a:buSzPts val="1100"/>
              <a:buAutoNum type="alphaLcPeriod"/>
            </a:pPr>
            <a:r>
              <a:rPr b="1" lang="el" sz="1100"/>
              <a:t>CurrNode = CurrNode.parent</a:t>
            </a:r>
            <a:endParaRPr sz="1100"/>
          </a:p>
          <a:p>
            <a:pPr indent="-298450" lvl="0" marL="457200" rtl="0" algn="l">
              <a:spcBef>
                <a:spcPts val="0"/>
              </a:spcBef>
              <a:spcAft>
                <a:spcPts val="0"/>
              </a:spcAft>
              <a:buSzPts val="1100"/>
              <a:buAutoNum type="arabicPeriod"/>
            </a:pPr>
            <a:r>
              <a:rPr lang="el" sz="1100"/>
              <a:t>Reinsert all records of list </a:t>
            </a:r>
            <a:r>
              <a:rPr b="1" lang="el" sz="1100"/>
              <a:t>L </a:t>
            </a:r>
            <a:r>
              <a:rPr lang="el" sz="1100"/>
              <a:t>by invoking </a:t>
            </a:r>
            <a:r>
              <a:rPr b="1" lang="el" sz="1100"/>
              <a:t>Insert</a:t>
            </a:r>
            <a:r>
              <a:rPr lang="el" sz="1100"/>
              <a:t>, with difference that these records will be inserted in their proper level and not on the leaf level.</a:t>
            </a:r>
            <a:endParaRPr sz="1100"/>
          </a:p>
          <a:p>
            <a:pPr indent="-298450" lvl="0" marL="457200" rtl="0" algn="l">
              <a:spcBef>
                <a:spcPts val="0"/>
              </a:spcBef>
              <a:spcAft>
                <a:spcPts val="0"/>
              </a:spcAft>
              <a:buSzPts val="1100"/>
              <a:buAutoNum type="arabicPeriod"/>
            </a:pPr>
            <a:r>
              <a:rPr lang="el" sz="1100"/>
              <a:t>If </a:t>
            </a:r>
            <a:r>
              <a:rPr b="1" lang="el" sz="1100"/>
              <a:t>root </a:t>
            </a:r>
            <a:r>
              <a:rPr lang="el" sz="1100"/>
              <a:t>has only one child then delete the </a:t>
            </a:r>
            <a:r>
              <a:rPr b="1" lang="el" sz="1100"/>
              <a:t>root </a:t>
            </a:r>
            <a:r>
              <a:rPr lang="el" sz="1100"/>
              <a:t>and the new root will be </a:t>
            </a:r>
            <a:r>
              <a:rPr b="1" lang="el" sz="1100"/>
              <a:t>root.child</a:t>
            </a:r>
            <a:r>
              <a:rPr lang="el" sz="1100"/>
              <a:t>.</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Heuristics</a:t>
            </a:r>
            <a:endParaRPr/>
          </a:p>
        </p:txBody>
      </p:sp>
      <p:sp>
        <p:nvSpPr>
          <p:cNvPr id="171" name="Google Shape;171;p2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l" sz="1300"/>
              <a:t>As you can observe we did not mentioned the </a:t>
            </a:r>
            <a:r>
              <a:rPr b="1" lang="el" sz="1300"/>
              <a:t>ChooseSubtree </a:t>
            </a:r>
            <a:r>
              <a:rPr lang="el" sz="1300"/>
              <a:t>and </a:t>
            </a:r>
            <a:r>
              <a:rPr b="1" lang="el" sz="1300"/>
              <a:t>SplitNode </a:t>
            </a:r>
            <a:r>
              <a:rPr lang="el" sz="1300"/>
              <a:t>routines.</a:t>
            </a:r>
            <a:endParaRPr sz="1300"/>
          </a:p>
          <a:p>
            <a:pPr indent="-311150" lvl="0" marL="457200" rtl="0" algn="l">
              <a:spcBef>
                <a:spcPts val="1000"/>
              </a:spcBef>
              <a:spcAft>
                <a:spcPts val="0"/>
              </a:spcAft>
              <a:buSzPts val="1300"/>
              <a:buChar char="●"/>
            </a:pPr>
            <a:r>
              <a:rPr lang="el" sz="1300"/>
              <a:t>These functions can work the way we want with only requirement to be valid their return values.</a:t>
            </a:r>
            <a:endParaRPr sz="1300"/>
          </a:p>
          <a:p>
            <a:pPr indent="-311150" lvl="0" marL="457200" rtl="0" algn="l">
              <a:spcBef>
                <a:spcPts val="1000"/>
              </a:spcBef>
              <a:spcAft>
                <a:spcPts val="0"/>
              </a:spcAft>
              <a:buSzPts val="1300"/>
              <a:buChar char="●"/>
            </a:pPr>
            <a:r>
              <a:rPr lang="el" sz="1300"/>
              <a:t>But, in </a:t>
            </a:r>
            <a:r>
              <a:rPr b="1" lang="el" sz="1300"/>
              <a:t>R-Tree </a:t>
            </a:r>
            <a:r>
              <a:rPr lang="el" sz="1300"/>
              <a:t>we want this function to optimize some value, so the </a:t>
            </a:r>
            <a:r>
              <a:rPr b="1" lang="el" sz="1300"/>
              <a:t>Search </a:t>
            </a:r>
            <a:r>
              <a:rPr lang="el" sz="1300"/>
              <a:t>algorithm visits the minimum number of nodes necessary, in order to its complexity will be near               , so the Range Query in DBSCAN will be indeed faster.</a:t>
            </a:r>
            <a:endParaRPr sz="1300"/>
          </a:p>
          <a:p>
            <a:pPr indent="-311150" lvl="0" marL="457200" rtl="0" algn="l">
              <a:spcBef>
                <a:spcPts val="1000"/>
              </a:spcBef>
              <a:spcAft>
                <a:spcPts val="0"/>
              </a:spcAft>
              <a:buSzPts val="1300"/>
              <a:buChar char="●"/>
            </a:pPr>
            <a:r>
              <a:rPr b="1" lang="el" sz="1300"/>
              <a:t>R-Tree </a:t>
            </a:r>
            <a:r>
              <a:rPr lang="el" sz="1300"/>
              <a:t>wants to minimize the sum of the areas of node’s records bounding boxes.</a:t>
            </a:r>
            <a:endParaRPr sz="1300"/>
          </a:p>
          <a:p>
            <a:pPr indent="-311150" lvl="0" marL="457200" rtl="0" algn="l">
              <a:spcBef>
                <a:spcPts val="1000"/>
              </a:spcBef>
              <a:spcAft>
                <a:spcPts val="1000"/>
              </a:spcAft>
              <a:buSzPts val="1300"/>
              <a:buChar char="●"/>
            </a:pPr>
            <a:r>
              <a:rPr lang="el" sz="1300"/>
              <a:t>Other heuristics will be discussed later in </a:t>
            </a:r>
            <a:r>
              <a:rPr b="1" lang="el" sz="1300"/>
              <a:t>R*-Tree</a:t>
            </a:r>
            <a:r>
              <a:rPr lang="el" sz="1300"/>
              <a:t>.</a:t>
            </a:r>
            <a:endParaRPr sz="1300"/>
          </a:p>
        </p:txBody>
      </p:sp>
      <p:pic>
        <p:nvPicPr>
          <p:cNvPr descr="\mathcal{O}(log(n))" id="172" name="Google Shape;172;p28" title="MathEquation,#000000"/>
          <p:cNvPicPr preferRelativeResize="0"/>
          <p:nvPr/>
        </p:nvPicPr>
        <p:blipFill>
          <a:blip r:embed="rId3">
            <a:alphaModFix/>
          </a:blip>
          <a:stretch>
            <a:fillRect/>
          </a:stretch>
        </p:blipFill>
        <p:spPr>
          <a:xfrm>
            <a:off x="5578050" y="2232250"/>
            <a:ext cx="602450" cy="172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Heuristics</a:t>
            </a:r>
            <a:endParaRPr/>
          </a:p>
        </p:txBody>
      </p:sp>
      <p:sp>
        <p:nvSpPr>
          <p:cNvPr id="178" name="Google Shape;178;p29"/>
          <p:cNvSpPr txBox="1"/>
          <p:nvPr>
            <p:ph idx="1" type="body"/>
          </p:nvPr>
        </p:nvSpPr>
        <p:spPr>
          <a:xfrm>
            <a:off x="311700" y="1454400"/>
            <a:ext cx="8520600" cy="2476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l" sz="1300"/>
              <a:t>ChooseSubtree </a:t>
            </a:r>
            <a:r>
              <a:rPr lang="el" sz="1300"/>
              <a:t>method of an </a:t>
            </a:r>
            <a:r>
              <a:rPr b="1" lang="el" sz="1300"/>
              <a:t>R-Tree </a:t>
            </a:r>
            <a:r>
              <a:rPr lang="el" sz="1300"/>
              <a:t>simply chooses the record’s child node that record’s bounding box needs least are enlargement.</a:t>
            </a:r>
            <a:endParaRPr sz="1300"/>
          </a:p>
          <a:p>
            <a:pPr indent="-311150" lvl="0" marL="457200" rtl="0" algn="l">
              <a:spcBef>
                <a:spcPts val="1000"/>
              </a:spcBef>
              <a:spcAft>
                <a:spcPts val="0"/>
              </a:spcAft>
              <a:buSzPts val="1300"/>
              <a:buChar char="●"/>
            </a:pPr>
            <a:r>
              <a:rPr lang="el" sz="1300"/>
              <a:t>Where ties are present we resolve them by choosing the record with the smallest area.</a:t>
            </a:r>
            <a:endParaRPr sz="1300"/>
          </a:p>
          <a:p>
            <a:pPr indent="0" lvl="0" marL="0" rtl="0" algn="l">
              <a:spcBef>
                <a:spcPts val="1000"/>
              </a:spcBef>
              <a:spcAft>
                <a:spcPts val="0"/>
              </a:spcAft>
              <a:buNone/>
            </a:pPr>
            <a:r>
              <a:t/>
            </a:r>
            <a:endParaRPr sz="1300"/>
          </a:p>
          <a:p>
            <a:pPr indent="0" lvl="0" marL="0" rtl="0" algn="l">
              <a:spcBef>
                <a:spcPts val="1000"/>
              </a:spcBef>
              <a:spcAft>
                <a:spcPts val="0"/>
              </a:spcAft>
              <a:buNone/>
            </a:pPr>
            <a:r>
              <a:t/>
            </a:r>
            <a:endParaRPr sz="1300"/>
          </a:p>
          <a:p>
            <a:pPr indent="0" lvl="0" marL="0" rtl="0" algn="l">
              <a:spcBef>
                <a:spcPts val="1000"/>
              </a:spcBef>
              <a:spcAft>
                <a:spcPts val="1000"/>
              </a:spcAft>
              <a:buNone/>
            </a:pPr>
            <a:r>
              <a:rPr lang="el" sz="1300"/>
              <a:t>With this approach we can clearly see that whenever </a:t>
            </a:r>
            <a:r>
              <a:rPr b="1" lang="el" sz="1300"/>
              <a:t>ChooseSubtree </a:t>
            </a:r>
            <a:r>
              <a:rPr lang="el" sz="1300"/>
              <a:t>is invoked it chooses greedily the bounding box that its change will result to the smallest possible total area that the node’s rectangles have.</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Node Splitting</a:t>
            </a:r>
            <a:endParaRPr/>
          </a:p>
        </p:txBody>
      </p:sp>
      <p:sp>
        <p:nvSpPr>
          <p:cNvPr id="184" name="Google Shape;184;p3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l" sz="1300"/>
              <a:t>Our task is to split the node to 2 other nodes such that the sum of the areas of the Minimum Bounding Boxes of the 2 nodes will be minimized.</a:t>
            </a:r>
            <a:endParaRPr sz="1300"/>
          </a:p>
          <a:p>
            <a:pPr indent="-311150" lvl="0" marL="457200" rtl="0" algn="l">
              <a:spcBef>
                <a:spcPts val="1000"/>
              </a:spcBef>
              <a:spcAft>
                <a:spcPts val="0"/>
              </a:spcAft>
              <a:buSzPts val="1300"/>
              <a:buChar char="●"/>
            </a:pPr>
            <a:r>
              <a:rPr lang="el" sz="1300"/>
              <a:t>Because the Brute Force algorithm has exponential time complexity, in [2], the following two approximate splitting methods were proposed:</a:t>
            </a:r>
            <a:endParaRPr sz="1300"/>
          </a:p>
          <a:p>
            <a:pPr indent="-311150" lvl="1" marL="914400" rtl="0" algn="l">
              <a:spcBef>
                <a:spcPts val="1000"/>
              </a:spcBef>
              <a:spcAft>
                <a:spcPts val="0"/>
              </a:spcAft>
              <a:buSzPts val="1300"/>
              <a:buChar char="○"/>
            </a:pPr>
            <a:r>
              <a:rPr lang="el" sz="1300"/>
              <a:t>Quadratic Split</a:t>
            </a:r>
            <a:endParaRPr sz="1300"/>
          </a:p>
          <a:p>
            <a:pPr indent="-311150" lvl="1" marL="914400" rtl="0" algn="l">
              <a:spcBef>
                <a:spcPts val="1000"/>
              </a:spcBef>
              <a:spcAft>
                <a:spcPts val="1000"/>
              </a:spcAft>
              <a:buSzPts val="1300"/>
              <a:buChar char="○"/>
            </a:pPr>
            <a:r>
              <a:rPr lang="el" sz="1300"/>
              <a:t>Linear Split</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Node Splitting</a:t>
            </a:r>
            <a:endParaRPr/>
          </a:p>
        </p:txBody>
      </p:sp>
      <p:sp>
        <p:nvSpPr>
          <p:cNvPr id="190" name="Google Shape;190;p3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l" sz="1300"/>
              <a:t>Quadratic Split </a:t>
            </a:r>
            <a:r>
              <a:rPr lang="el" sz="1300"/>
              <a:t>is a greedy splitting algorithm.</a:t>
            </a:r>
            <a:endParaRPr sz="1300"/>
          </a:p>
          <a:p>
            <a:pPr indent="-311150" lvl="0" marL="457200" rtl="0" algn="l">
              <a:spcBef>
                <a:spcPts val="1000"/>
              </a:spcBef>
              <a:spcAft>
                <a:spcPts val="0"/>
              </a:spcAft>
              <a:buSzPts val="1300"/>
              <a:buAutoNum type="arabicPeriod"/>
            </a:pPr>
            <a:r>
              <a:rPr lang="el" sz="1300"/>
              <a:t>Firstly, chooses the first entry of each of the resulting nodes(seeds), by choosing 2 records, of the node to be splitted,  </a:t>
            </a:r>
            <a:r>
              <a:rPr b="1" lang="el" sz="1300"/>
              <a:t>   </a:t>
            </a:r>
            <a:r>
              <a:rPr lang="el" sz="1300"/>
              <a:t>and </a:t>
            </a:r>
            <a:r>
              <a:rPr b="1" lang="el" sz="1300"/>
              <a:t>    </a:t>
            </a:r>
            <a:r>
              <a:rPr lang="el" sz="1300"/>
              <a:t>that have the maximum value of </a:t>
            </a:r>
            <a:r>
              <a:rPr b="1" lang="el" sz="1300"/>
              <a:t>                                                                                                                                </a:t>
            </a:r>
            <a:r>
              <a:rPr lang="el" sz="1300"/>
              <a:t>among all pairs (where  </a:t>
            </a:r>
            <a:r>
              <a:rPr b="1" lang="el" sz="1300"/>
              <a:t>  </a:t>
            </a:r>
            <a:r>
              <a:rPr lang="el" sz="1300"/>
              <a:t>is the Minimum Bounding Box that encloses</a:t>
            </a:r>
            <a:r>
              <a:rPr b="1" lang="el" sz="1300"/>
              <a:t> </a:t>
            </a:r>
            <a:r>
              <a:rPr lang="el" sz="1300"/>
              <a:t>the bounding boxes of   </a:t>
            </a:r>
            <a:r>
              <a:rPr b="1" lang="el" sz="1300"/>
              <a:t>  </a:t>
            </a:r>
            <a:r>
              <a:rPr lang="el" sz="1300"/>
              <a:t>and  </a:t>
            </a:r>
            <a:r>
              <a:rPr b="1" lang="el" sz="1300"/>
              <a:t>  </a:t>
            </a:r>
            <a:r>
              <a:rPr lang="el" sz="1300"/>
              <a:t>). </a:t>
            </a:r>
            <a:endParaRPr sz="1300"/>
          </a:p>
          <a:p>
            <a:pPr indent="-311150" lvl="0" marL="457200" rtl="0" algn="l">
              <a:spcBef>
                <a:spcPts val="1000"/>
              </a:spcBef>
              <a:spcAft>
                <a:spcPts val="0"/>
              </a:spcAft>
              <a:buSzPts val="1300"/>
              <a:buAutoNum type="arabicPeriod"/>
            </a:pPr>
            <a:r>
              <a:rPr lang="el" sz="1300"/>
              <a:t>Afterwards, while we can choose for the rest of the records or we did not assign every node to some node, we choose the next record to be inserted to a group by determining the record that has the maximum difference of the area enlargement that is needed to be done by the two resulting nodes to enclose the new record.</a:t>
            </a:r>
            <a:endParaRPr sz="1300"/>
          </a:p>
          <a:p>
            <a:pPr indent="-311150" lvl="0" marL="457200" rtl="0" algn="l">
              <a:spcBef>
                <a:spcPts val="1000"/>
              </a:spcBef>
              <a:spcAft>
                <a:spcPts val="0"/>
              </a:spcAft>
              <a:buSzPts val="1300"/>
              <a:buAutoNum type="arabicPeriod"/>
            </a:pPr>
            <a:r>
              <a:rPr lang="el" sz="1300"/>
              <a:t>Then the record to be inserted on a new nodes, get inserted to the node that needs least area enlargement to enclose it. Ties are resolved by choosing the node of minimum area.</a:t>
            </a:r>
            <a:endParaRPr sz="1300"/>
          </a:p>
          <a:p>
            <a:pPr indent="0" lvl="0" marL="0" rtl="0" algn="l">
              <a:spcBef>
                <a:spcPts val="1000"/>
              </a:spcBef>
              <a:spcAft>
                <a:spcPts val="1000"/>
              </a:spcAft>
              <a:buNone/>
            </a:pPr>
            <a:r>
              <a:t/>
            </a:r>
            <a:endParaRPr sz="1300"/>
          </a:p>
        </p:txBody>
      </p:sp>
      <p:pic>
        <p:nvPicPr>
          <p:cNvPr descr="P" id="191" name="Google Shape;191;p31" title="MathEquation,#000000"/>
          <p:cNvPicPr preferRelativeResize="0"/>
          <p:nvPr/>
        </p:nvPicPr>
        <p:blipFill>
          <a:blip r:embed="rId3">
            <a:alphaModFix/>
          </a:blip>
          <a:stretch>
            <a:fillRect/>
          </a:stretch>
        </p:blipFill>
        <p:spPr>
          <a:xfrm>
            <a:off x="1477300" y="1855750"/>
            <a:ext cx="137200" cy="157949"/>
          </a:xfrm>
          <a:prstGeom prst="rect">
            <a:avLst/>
          </a:prstGeom>
          <a:noFill/>
          <a:ln>
            <a:noFill/>
          </a:ln>
        </p:spPr>
      </p:pic>
      <p:pic>
        <p:nvPicPr>
          <p:cNvPr descr="P" id="192" name="Google Shape;192;p31" title="MathEquation,#000000"/>
          <p:cNvPicPr preferRelativeResize="0"/>
          <p:nvPr/>
        </p:nvPicPr>
        <p:blipFill>
          <a:blip r:embed="rId3">
            <a:alphaModFix/>
          </a:blip>
          <a:stretch>
            <a:fillRect/>
          </a:stretch>
        </p:blipFill>
        <p:spPr>
          <a:xfrm>
            <a:off x="7436350" y="2108625"/>
            <a:ext cx="137200" cy="157949"/>
          </a:xfrm>
          <a:prstGeom prst="rect">
            <a:avLst/>
          </a:prstGeom>
          <a:noFill/>
          <a:ln>
            <a:noFill/>
          </a:ln>
        </p:spPr>
      </p:pic>
      <p:pic>
        <p:nvPicPr>
          <p:cNvPr descr="Q" id="193" name="Google Shape;193;p31" title="MathEquation,#000000"/>
          <p:cNvPicPr preferRelativeResize="0"/>
          <p:nvPr/>
        </p:nvPicPr>
        <p:blipFill>
          <a:blip r:embed="rId4">
            <a:alphaModFix/>
          </a:blip>
          <a:stretch>
            <a:fillRect/>
          </a:stretch>
        </p:blipFill>
        <p:spPr>
          <a:xfrm>
            <a:off x="1971575" y="1839800"/>
            <a:ext cx="137200" cy="189853"/>
          </a:xfrm>
          <a:prstGeom prst="rect">
            <a:avLst/>
          </a:prstGeom>
          <a:noFill/>
          <a:ln>
            <a:noFill/>
          </a:ln>
        </p:spPr>
      </p:pic>
      <p:pic>
        <p:nvPicPr>
          <p:cNvPr descr="Q" id="194" name="Google Shape;194;p31" title="MathEquation,#000000"/>
          <p:cNvPicPr preferRelativeResize="0"/>
          <p:nvPr/>
        </p:nvPicPr>
        <p:blipFill>
          <a:blip r:embed="rId4">
            <a:alphaModFix/>
          </a:blip>
          <a:stretch>
            <a:fillRect/>
          </a:stretch>
        </p:blipFill>
        <p:spPr>
          <a:xfrm>
            <a:off x="7897525" y="2092675"/>
            <a:ext cx="137200" cy="189853"/>
          </a:xfrm>
          <a:prstGeom prst="rect">
            <a:avLst/>
          </a:prstGeom>
          <a:noFill/>
          <a:ln>
            <a:noFill/>
          </a:ln>
        </p:spPr>
      </p:pic>
      <p:pic>
        <p:nvPicPr>
          <p:cNvPr descr="d=area(J)-(area(P.bounding\_box)+area(Q.bounding\_box)) " id="195" name="Google Shape;195;p31" title="MathEquation,#000000"/>
          <p:cNvPicPr preferRelativeResize="0"/>
          <p:nvPr/>
        </p:nvPicPr>
        <p:blipFill>
          <a:blip r:embed="rId5">
            <a:alphaModFix/>
          </a:blip>
          <a:stretch>
            <a:fillRect/>
          </a:stretch>
        </p:blipFill>
        <p:spPr>
          <a:xfrm>
            <a:off x="4520775" y="1827463"/>
            <a:ext cx="3513950" cy="214525"/>
          </a:xfrm>
          <a:prstGeom prst="rect">
            <a:avLst/>
          </a:prstGeom>
          <a:noFill/>
          <a:ln>
            <a:noFill/>
          </a:ln>
        </p:spPr>
      </p:pic>
      <p:pic>
        <p:nvPicPr>
          <p:cNvPr descr="J" id="196" name="Google Shape;196;p31" title="MathEquation,#000000"/>
          <p:cNvPicPr preferRelativeResize="0"/>
          <p:nvPr/>
        </p:nvPicPr>
        <p:blipFill>
          <a:blip r:embed="rId6">
            <a:alphaModFix/>
          </a:blip>
          <a:stretch>
            <a:fillRect/>
          </a:stretch>
        </p:blipFill>
        <p:spPr>
          <a:xfrm>
            <a:off x="2525457" y="2108627"/>
            <a:ext cx="115592" cy="157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What is Clustering?</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l"/>
              <a:t>Clustering</a:t>
            </a:r>
            <a:r>
              <a:rPr lang="el"/>
              <a:t> is the task of grouping a set of objects in such a way that objects in the same group (called a </a:t>
            </a:r>
            <a:r>
              <a:rPr b="1" lang="el"/>
              <a:t>cluster</a:t>
            </a:r>
            <a:r>
              <a:rPr lang="el"/>
              <a:t>) are more similar (in some sense) to each other than to those in other groups (clusters).</a:t>
            </a:r>
            <a:endParaRPr/>
          </a:p>
          <a:p>
            <a:pPr indent="0" lvl="0" marL="0" rtl="0" algn="l">
              <a:spcBef>
                <a:spcPts val="1600"/>
              </a:spcBef>
              <a:spcAft>
                <a:spcPts val="0"/>
              </a:spcAft>
              <a:buNone/>
            </a:pPr>
            <a:r>
              <a:rPr lang="el"/>
              <a:t>More formally we can define </a:t>
            </a:r>
            <a:r>
              <a:rPr b="1" lang="el"/>
              <a:t>clustering </a:t>
            </a:r>
            <a:r>
              <a:rPr lang="el"/>
              <a:t>as follows:</a:t>
            </a:r>
            <a:endParaRPr/>
          </a:p>
          <a:p>
            <a:pPr indent="0" lvl="0" marL="0" rtl="0" algn="l">
              <a:spcBef>
                <a:spcPts val="1600"/>
              </a:spcBef>
              <a:spcAft>
                <a:spcPts val="1600"/>
              </a:spcAft>
              <a:buNone/>
            </a:pPr>
            <a:r>
              <a:rPr lang="el"/>
              <a:t>Given </a:t>
            </a:r>
            <a:r>
              <a:rPr b="1" lang="el"/>
              <a:t>n </a:t>
            </a:r>
            <a:r>
              <a:rPr lang="el"/>
              <a:t>points                        we should find </a:t>
            </a:r>
            <a:r>
              <a:rPr b="1" lang="el"/>
              <a:t>k </a:t>
            </a:r>
            <a:r>
              <a:rPr lang="el"/>
              <a:t>centers                        that minimize the following formula:</a:t>
            </a:r>
            <a:endParaRPr/>
          </a:p>
        </p:txBody>
      </p:sp>
      <p:pic>
        <p:nvPicPr>
          <p:cNvPr descr="p_1,p_2,...,p_n" id="67" name="Google Shape;67;p14" title="MathEquation,#000000"/>
          <p:cNvPicPr preferRelativeResize="0"/>
          <p:nvPr/>
        </p:nvPicPr>
        <p:blipFill>
          <a:blip r:embed="rId3">
            <a:alphaModFix/>
          </a:blip>
          <a:stretch>
            <a:fillRect/>
          </a:stretch>
        </p:blipFill>
        <p:spPr>
          <a:xfrm>
            <a:off x="1900975" y="2976375"/>
            <a:ext cx="1405376" cy="200275"/>
          </a:xfrm>
          <a:prstGeom prst="rect">
            <a:avLst/>
          </a:prstGeom>
          <a:noFill/>
          <a:ln>
            <a:noFill/>
          </a:ln>
        </p:spPr>
      </p:pic>
      <p:pic>
        <p:nvPicPr>
          <p:cNvPr descr="c_1,c_2,...,c_k" id="68" name="Google Shape;68;p14" title="MathEquation,#000000"/>
          <p:cNvPicPr preferRelativeResize="0"/>
          <p:nvPr/>
        </p:nvPicPr>
        <p:blipFill>
          <a:blip r:embed="rId4">
            <a:alphaModFix/>
          </a:blip>
          <a:stretch>
            <a:fillRect/>
          </a:stretch>
        </p:blipFill>
        <p:spPr>
          <a:xfrm>
            <a:off x="5833275" y="2976375"/>
            <a:ext cx="1324134" cy="200275"/>
          </a:xfrm>
          <a:prstGeom prst="rect">
            <a:avLst/>
          </a:prstGeom>
          <a:noFill/>
          <a:ln>
            <a:noFill/>
          </a:ln>
        </p:spPr>
      </p:pic>
      <p:pic>
        <p:nvPicPr>
          <p:cNvPr descr="\sum_{n}^{i=1} min_j distance(p_i,c_j)" id="69" name="Google Shape;69;p14" title="MathEquation,#000000"/>
          <p:cNvPicPr preferRelativeResize="0"/>
          <p:nvPr/>
        </p:nvPicPr>
        <p:blipFill>
          <a:blip r:embed="rId5">
            <a:alphaModFix/>
          </a:blip>
          <a:stretch>
            <a:fillRect/>
          </a:stretch>
        </p:blipFill>
        <p:spPr>
          <a:xfrm>
            <a:off x="2059825" y="3796500"/>
            <a:ext cx="3773450" cy="481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Node Splitting</a:t>
            </a:r>
            <a:endParaRPr/>
          </a:p>
        </p:txBody>
      </p:sp>
      <p:sp>
        <p:nvSpPr>
          <p:cNvPr id="202" name="Google Shape;202;p3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l" sz="1300"/>
              <a:t>Quadratic Split</a:t>
            </a:r>
            <a:r>
              <a:rPr lang="el" sz="1300"/>
              <a:t> algorithm has            time complexity, where      is the maximum number of records that a node can hold.</a:t>
            </a:r>
            <a:endParaRPr sz="1300"/>
          </a:p>
          <a:p>
            <a:pPr indent="0" lvl="0" marL="0" rtl="0" algn="l">
              <a:spcBef>
                <a:spcPts val="1000"/>
              </a:spcBef>
              <a:spcAft>
                <a:spcPts val="0"/>
              </a:spcAft>
              <a:buNone/>
            </a:pPr>
            <a:r>
              <a:t/>
            </a:r>
            <a:endParaRPr sz="1300"/>
          </a:p>
          <a:p>
            <a:pPr indent="0" lvl="0" marL="0" rtl="0" algn="l">
              <a:spcBef>
                <a:spcPts val="1000"/>
              </a:spcBef>
              <a:spcAft>
                <a:spcPts val="0"/>
              </a:spcAft>
              <a:buNone/>
            </a:pPr>
            <a:r>
              <a:rPr b="1" lang="el" sz="1300"/>
              <a:t>Proof</a:t>
            </a:r>
            <a:endParaRPr b="1" sz="1300"/>
          </a:p>
          <a:p>
            <a:pPr indent="-311150" lvl="0" marL="457200" rtl="0" algn="l">
              <a:spcBef>
                <a:spcPts val="1000"/>
              </a:spcBef>
              <a:spcAft>
                <a:spcPts val="0"/>
              </a:spcAft>
              <a:buSzPts val="1300"/>
              <a:buChar char="●"/>
            </a:pPr>
            <a:r>
              <a:rPr lang="el" sz="1300"/>
              <a:t>The first step requires            time because we should check every pair of nodes and determine which is the most suitable</a:t>
            </a:r>
            <a:endParaRPr sz="1300"/>
          </a:p>
          <a:p>
            <a:pPr indent="-311150" lvl="0" marL="457200" rtl="0" algn="l">
              <a:spcBef>
                <a:spcPts val="0"/>
              </a:spcBef>
              <a:spcAft>
                <a:spcPts val="0"/>
              </a:spcAft>
              <a:buSzPts val="1300"/>
              <a:buChar char="●"/>
            </a:pPr>
            <a:r>
              <a:rPr lang="el" sz="1300"/>
              <a:t>Assuming that we can find the new bounding boxes in constant time the loop of steps 3 and 4 needs            time because in the worst case the loops run for all elements of the initial node, and we should check each of the remaining elements. </a:t>
            </a:r>
            <a:endParaRPr sz="1300"/>
          </a:p>
          <a:p>
            <a:pPr indent="0" lvl="0" marL="0" rtl="0" algn="l">
              <a:spcBef>
                <a:spcPts val="1000"/>
              </a:spcBef>
              <a:spcAft>
                <a:spcPts val="0"/>
              </a:spcAft>
              <a:buNone/>
            </a:pPr>
            <a:r>
              <a:t/>
            </a:r>
            <a:endParaRPr sz="1300"/>
          </a:p>
          <a:p>
            <a:pPr indent="0" lvl="0" marL="0" rtl="0" algn="l">
              <a:spcBef>
                <a:spcPts val="1000"/>
              </a:spcBef>
              <a:spcAft>
                <a:spcPts val="1000"/>
              </a:spcAft>
              <a:buNone/>
            </a:pPr>
            <a:r>
              <a:rPr lang="el" sz="1300"/>
              <a:t>Therefore, quadratic split has            time complexity.</a:t>
            </a:r>
            <a:endParaRPr sz="1300"/>
          </a:p>
        </p:txBody>
      </p:sp>
      <p:pic>
        <p:nvPicPr>
          <p:cNvPr descr="\mathcal{O}(M^2)" id="203" name="Google Shape;203;p32" title="MathEquation,#000000"/>
          <p:cNvPicPr preferRelativeResize="0"/>
          <p:nvPr/>
        </p:nvPicPr>
        <p:blipFill>
          <a:blip r:embed="rId3">
            <a:alphaModFix/>
          </a:blip>
          <a:stretch>
            <a:fillRect/>
          </a:stretch>
        </p:blipFill>
        <p:spPr>
          <a:xfrm>
            <a:off x="2581075" y="1281800"/>
            <a:ext cx="465892" cy="189850"/>
          </a:xfrm>
          <a:prstGeom prst="rect">
            <a:avLst/>
          </a:prstGeom>
          <a:noFill/>
          <a:ln>
            <a:noFill/>
          </a:ln>
        </p:spPr>
      </p:pic>
      <p:pic>
        <p:nvPicPr>
          <p:cNvPr descr="\mathcal{O}(M^2)" id="204" name="Google Shape;204;p32" title="MathEquation,#000000"/>
          <p:cNvPicPr preferRelativeResize="0"/>
          <p:nvPr/>
        </p:nvPicPr>
        <p:blipFill>
          <a:blip r:embed="rId3">
            <a:alphaModFix/>
          </a:blip>
          <a:stretch>
            <a:fillRect/>
          </a:stretch>
        </p:blipFill>
        <p:spPr>
          <a:xfrm>
            <a:off x="2461875" y="2571750"/>
            <a:ext cx="465892" cy="189850"/>
          </a:xfrm>
          <a:prstGeom prst="rect">
            <a:avLst/>
          </a:prstGeom>
          <a:noFill/>
          <a:ln>
            <a:noFill/>
          </a:ln>
        </p:spPr>
      </p:pic>
      <p:pic>
        <p:nvPicPr>
          <p:cNvPr descr="M" id="205" name="Google Shape;205;p32" title="MathEquation,#000000"/>
          <p:cNvPicPr preferRelativeResize="0"/>
          <p:nvPr/>
        </p:nvPicPr>
        <p:blipFill>
          <a:blip r:embed="rId4">
            <a:alphaModFix/>
          </a:blip>
          <a:stretch>
            <a:fillRect/>
          </a:stretch>
        </p:blipFill>
        <p:spPr>
          <a:xfrm>
            <a:off x="4817675" y="1301363"/>
            <a:ext cx="183250" cy="150725"/>
          </a:xfrm>
          <a:prstGeom prst="rect">
            <a:avLst/>
          </a:prstGeom>
          <a:noFill/>
          <a:ln>
            <a:noFill/>
          </a:ln>
        </p:spPr>
      </p:pic>
      <p:pic>
        <p:nvPicPr>
          <p:cNvPr descr="\mathcal{O}(M^2)" id="206" name="Google Shape;206;p32" title="MathEquation,#000000"/>
          <p:cNvPicPr preferRelativeResize="0"/>
          <p:nvPr/>
        </p:nvPicPr>
        <p:blipFill>
          <a:blip r:embed="rId3">
            <a:alphaModFix/>
          </a:blip>
          <a:stretch>
            <a:fillRect/>
          </a:stretch>
        </p:blipFill>
        <p:spPr>
          <a:xfrm>
            <a:off x="7958750" y="3022875"/>
            <a:ext cx="465892" cy="189850"/>
          </a:xfrm>
          <a:prstGeom prst="rect">
            <a:avLst/>
          </a:prstGeom>
          <a:noFill/>
          <a:ln>
            <a:noFill/>
          </a:ln>
        </p:spPr>
      </p:pic>
      <p:pic>
        <p:nvPicPr>
          <p:cNvPr descr="\mathcal{O}(M^2)" id="207" name="Google Shape;207;p32" title="MathEquation,#000000"/>
          <p:cNvPicPr preferRelativeResize="0"/>
          <p:nvPr/>
        </p:nvPicPr>
        <p:blipFill>
          <a:blip r:embed="rId3">
            <a:alphaModFix/>
          </a:blip>
          <a:stretch>
            <a:fillRect/>
          </a:stretch>
        </p:blipFill>
        <p:spPr>
          <a:xfrm>
            <a:off x="2544000" y="4185500"/>
            <a:ext cx="465892" cy="18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1" name="Shape 211"/>
        <p:cNvGrpSpPr/>
        <p:nvPr/>
      </p:nvGrpSpPr>
      <p:grpSpPr>
        <a:xfrm>
          <a:off x="0" y="0"/>
          <a:ext cx="0" cy="0"/>
          <a:chOff x="0" y="0"/>
          <a:chExt cx="0" cy="0"/>
        </a:xfrm>
      </p:grpSpPr>
      <p:sp>
        <p:nvSpPr>
          <p:cNvPr id="212" name="Google Shape;212;p3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Node Splitting</a:t>
            </a:r>
            <a:endParaRPr/>
          </a:p>
        </p:txBody>
      </p:sp>
      <p:sp>
        <p:nvSpPr>
          <p:cNvPr id="213" name="Google Shape;213;p3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l" sz="1300"/>
              <a:t>Linear Split </a:t>
            </a:r>
            <a:r>
              <a:rPr lang="el" sz="1300"/>
              <a:t>is a linear-cost splitting algorithm.</a:t>
            </a:r>
            <a:endParaRPr sz="1300"/>
          </a:p>
          <a:p>
            <a:pPr indent="-311150" lvl="0" marL="457200" rtl="0" algn="l">
              <a:spcBef>
                <a:spcPts val="0"/>
              </a:spcBef>
              <a:spcAft>
                <a:spcPts val="0"/>
              </a:spcAft>
              <a:buSzPts val="1300"/>
              <a:buAutoNum type="arabicPeriod"/>
            </a:pPr>
            <a:r>
              <a:rPr lang="el" sz="1300"/>
              <a:t>Obviously it is faster that the aforementioned </a:t>
            </a:r>
            <a:r>
              <a:rPr b="1" lang="el" sz="1300"/>
              <a:t>Quadratic Split </a:t>
            </a:r>
            <a:r>
              <a:rPr lang="el" sz="1300"/>
              <a:t>algorithm.</a:t>
            </a:r>
            <a:endParaRPr sz="1300"/>
          </a:p>
          <a:p>
            <a:pPr indent="-311150" lvl="0" marL="457200" rtl="0" algn="l">
              <a:spcBef>
                <a:spcPts val="1000"/>
              </a:spcBef>
              <a:spcAft>
                <a:spcPts val="0"/>
              </a:spcAft>
              <a:buSzPts val="1300"/>
              <a:buAutoNum type="arabicPeriod"/>
            </a:pPr>
            <a:r>
              <a:rPr lang="el" sz="1300"/>
              <a:t>The algorithm works as follows:</a:t>
            </a:r>
            <a:endParaRPr sz="1300"/>
          </a:p>
          <a:p>
            <a:pPr indent="-311150" lvl="1" marL="914400" rtl="0" algn="l">
              <a:spcBef>
                <a:spcPts val="0"/>
              </a:spcBef>
              <a:spcAft>
                <a:spcPts val="0"/>
              </a:spcAft>
              <a:buSzPts val="1300"/>
              <a:buAutoNum type="alphaLcPeriod"/>
            </a:pPr>
            <a:r>
              <a:rPr lang="el" sz="1300"/>
              <a:t>Along each axis find the rectangles(they can be the same rectangle) that have the highest low value and the lowest high value of their axis range.</a:t>
            </a:r>
            <a:endParaRPr sz="1300"/>
          </a:p>
          <a:p>
            <a:pPr indent="-311150" lvl="1" marL="914400" rtl="0" algn="l">
              <a:spcBef>
                <a:spcPts val="0"/>
              </a:spcBef>
              <a:spcAft>
                <a:spcPts val="0"/>
              </a:spcAft>
              <a:buSzPts val="1300"/>
              <a:buAutoNum type="alphaLcPeriod"/>
            </a:pPr>
            <a:r>
              <a:rPr lang="el" sz="1300"/>
              <a:t>Normalize their separations by dividing with the total width along the current axis.</a:t>
            </a:r>
            <a:endParaRPr sz="1300"/>
          </a:p>
          <a:p>
            <a:pPr indent="-311150" lvl="1" marL="914400" rtl="0" algn="l">
              <a:spcBef>
                <a:spcPts val="0"/>
              </a:spcBef>
              <a:spcAft>
                <a:spcPts val="0"/>
              </a:spcAft>
              <a:buSzPts val="1300"/>
              <a:buAutoNum type="alphaLcPeriod"/>
            </a:pPr>
            <a:r>
              <a:rPr lang="el" sz="1300"/>
              <a:t>The seeds(or the seed) are the rectangles(rectangle) that have the greatest normalized separation.</a:t>
            </a:r>
            <a:endParaRPr sz="1300"/>
          </a:p>
          <a:p>
            <a:pPr indent="-311150" lvl="1" marL="914400" rtl="0" algn="l">
              <a:spcBef>
                <a:spcPts val="0"/>
              </a:spcBef>
              <a:spcAft>
                <a:spcPts val="0"/>
              </a:spcAft>
              <a:buSzPts val="1300"/>
              <a:buAutoNum type="alphaLcPeriod"/>
            </a:pPr>
            <a:r>
              <a:rPr lang="el" sz="1300"/>
              <a:t>Insert half of the entries into the first group and the other half into the second group. </a:t>
            </a:r>
            <a:endParaRPr sz="1300"/>
          </a:p>
          <a:p>
            <a:pPr indent="0" lvl="0" marL="0" rtl="0" algn="l">
              <a:spcBef>
                <a:spcPts val="1000"/>
              </a:spcBef>
              <a:spcAft>
                <a:spcPts val="0"/>
              </a:spcAft>
              <a:buNone/>
            </a:pPr>
            <a:r>
              <a:t/>
            </a:r>
            <a:endParaRPr sz="1300"/>
          </a:p>
          <a:p>
            <a:pPr indent="0" lvl="0" marL="0" rtl="0" algn="l">
              <a:spcBef>
                <a:spcPts val="1000"/>
              </a:spcBef>
              <a:spcAft>
                <a:spcPts val="1000"/>
              </a:spcAft>
              <a:buNone/>
            </a:pPr>
            <a:r>
              <a:rPr lang="el" sz="1300"/>
              <a:t>This algorithm might be completely naive but in [2] it is shown that performs pretty well.</a:t>
            </a: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What is </a:t>
            </a:r>
            <a:r>
              <a:rPr lang="el"/>
              <a:t>R*-Tree</a:t>
            </a:r>
            <a:endParaRPr/>
          </a:p>
        </p:txBody>
      </p:sp>
      <p:sp>
        <p:nvSpPr>
          <p:cNvPr id="219" name="Google Shape;219;p3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l" sz="1200"/>
              <a:t>R-Tree variation.</a:t>
            </a:r>
            <a:endParaRPr sz="1200"/>
          </a:p>
          <a:p>
            <a:pPr indent="-304800" lvl="0" marL="457200" rtl="0" algn="l">
              <a:spcBef>
                <a:spcPts val="0"/>
              </a:spcBef>
              <a:spcAft>
                <a:spcPts val="0"/>
              </a:spcAft>
              <a:buSzPts val="1200"/>
              <a:buChar char="●"/>
            </a:pPr>
            <a:r>
              <a:rPr lang="el" sz="1200"/>
              <a:t>It is used to question the optimization criterion(see </a:t>
            </a:r>
            <a:r>
              <a:rPr i="1" lang="el" sz="1200"/>
              <a:t>R-Tree Heuristics)</a:t>
            </a:r>
            <a:r>
              <a:rPr lang="el" sz="1200"/>
              <a:t> used in R-Tree by using a combination of other heuristics, in order to achieve better retrieval performance.</a:t>
            </a:r>
            <a:endParaRPr sz="1200"/>
          </a:p>
          <a:p>
            <a:pPr indent="-304800" lvl="0" marL="457200" rtl="0" algn="l">
              <a:spcBef>
                <a:spcPts val="1000"/>
              </a:spcBef>
              <a:spcAft>
                <a:spcPts val="0"/>
              </a:spcAft>
              <a:buSzPts val="1200"/>
              <a:buChar char="●"/>
            </a:pPr>
            <a:r>
              <a:rPr lang="el" sz="1200"/>
              <a:t>These heuristics are the following:</a:t>
            </a:r>
            <a:endParaRPr sz="1200"/>
          </a:p>
          <a:p>
            <a:pPr indent="-304800" lvl="1" marL="914400" rtl="0" algn="l">
              <a:spcBef>
                <a:spcPts val="0"/>
              </a:spcBef>
              <a:spcAft>
                <a:spcPts val="0"/>
              </a:spcAft>
              <a:buSzPts val="1200"/>
              <a:buAutoNum type="alphaLcPeriod"/>
            </a:pPr>
            <a:r>
              <a:rPr lang="el" sz="1200"/>
              <a:t>Maximization </a:t>
            </a:r>
            <a:r>
              <a:rPr lang="el" sz="1200"/>
              <a:t>of the minimum bounding box</a:t>
            </a:r>
            <a:r>
              <a:rPr lang="el" sz="1200"/>
              <a:t> area covered by node’s directory rectangles.</a:t>
            </a:r>
            <a:endParaRPr sz="1200"/>
          </a:p>
          <a:p>
            <a:pPr indent="-304800" lvl="1" marL="914400" rtl="0" algn="l">
              <a:spcBef>
                <a:spcPts val="0"/>
              </a:spcBef>
              <a:spcAft>
                <a:spcPts val="0"/>
              </a:spcAft>
              <a:buSzPts val="1200"/>
              <a:buAutoNum type="alphaLcPeriod"/>
            </a:pPr>
            <a:r>
              <a:rPr lang="el" sz="1200"/>
              <a:t>Minimization of the overlap value of the directory rectangles in a node.</a:t>
            </a:r>
            <a:endParaRPr sz="1200"/>
          </a:p>
          <a:p>
            <a:pPr indent="-304800" lvl="1" marL="914400" rtl="0" algn="l">
              <a:spcBef>
                <a:spcPts val="0"/>
              </a:spcBef>
              <a:spcAft>
                <a:spcPts val="0"/>
              </a:spcAft>
              <a:buSzPts val="1200"/>
              <a:buAutoNum type="alphaLcPeriod"/>
            </a:pPr>
            <a:r>
              <a:rPr lang="el" sz="1200"/>
              <a:t>Minimization of the margin value of a directory rectangle.</a:t>
            </a:r>
            <a:endParaRPr sz="1200"/>
          </a:p>
          <a:p>
            <a:pPr indent="-304800" lvl="1" marL="914400" rtl="0" algn="l">
              <a:spcBef>
                <a:spcPts val="0"/>
              </a:spcBef>
              <a:spcAft>
                <a:spcPts val="0"/>
              </a:spcAft>
              <a:buSzPts val="1200"/>
              <a:buAutoNum type="alphaLcPeriod"/>
            </a:pPr>
            <a:r>
              <a:rPr lang="el" sz="1200"/>
              <a:t>Storage utilization.</a:t>
            </a:r>
            <a:endParaRPr sz="1200"/>
          </a:p>
          <a:p>
            <a:pPr indent="-304800" lvl="0" marL="457200" rtl="0" algn="l">
              <a:spcBef>
                <a:spcPts val="1000"/>
              </a:spcBef>
              <a:spcAft>
                <a:spcPts val="0"/>
              </a:spcAft>
              <a:buSzPts val="1200"/>
              <a:buChar char="●"/>
            </a:pPr>
            <a:r>
              <a:rPr lang="el" sz="1200"/>
              <a:t>It is not mandatory to use all of the above heuristics for the following reasons:</a:t>
            </a:r>
            <a:endParaRPr sz="1200"/>
          </a:p>
          <a:p>
            <a:pPr indent="-304800" lvl="1" marL="914400" rtl="0" algn="l">
              <a:spcBef>
                <a:spcPts val="0"/>
              </a:spcBef>
              <a:spcAft>
                <a:spcPts val="0"/>
              </a:spcAft>
              <a:buSzPts val="1200"/>
              <a:buAutoNum type="alphaLcPeriod"/>
            </a:pPr>
            <a:r>
              <a:rPr lang="el" sz="1200"/>
              <a:t>The use of one heuristic might serve another heuristic even if we do not use it.</a:t>
            </a:r>
            <a:endParaRPr sz="1200"/>
          </a:p>
          <a:p>
            <a:pPr indent="-304800" lvl="1" marL="914400" rtl="0" algn="l">
              <a:spcBef>
                <a:spcPts val="0"/>
              </a:spcBef>
              <a:spcAft>
                <a:spcPts val="0"/>
              </a:spcAft>
              <a:buSzPts val="1200"/>
              <a:buAutoNum type="alphaLcPeriod"/>
            </a:pPr>
            <a:r>
              <a:rPr lang="el" sz="1200"/>
              <a:t>The use of all heuristics are not achieving the best retrieval performance, but a good combination of them does.</a:t>
            </a:r>
            <a:endParaRPr sz="1200"/>
          </a:p>
          <a:p>
            <a:pPr indent="-304800" lvl="0" marL="457200" rtl="0" algn="l">
              <a:spcBef>
                <a:spcPts val="1000"/>
              </a:spcBef>
              <a:spcAft>
                <a:spcPts val="0"/>
              </a:spcAft>
              <a:buSzPts val="1200"/>
              <a:buChar char="●"/>
            </a:pPr>
            <a:r>
              <a:rPr lang="el" sz="1200"/>
              <a:t>Afterwards, we will present the R*-Tree operations that are done differently than the R-Tree.</a:t>
            </a:r>
            <a:endParaRPr sz="1200"/>
          </a:p>
          <a:p>
            <a:pPr indent="-304800" lvl="0" marL="457200" rtl="0" algn="l">
              <a:spcBef>
                <a:spcPts val="0"/>
              </a:spcBef>
              <a:spcAft>
                <a:spcPts val="0"/>
              </a:spcAft>
              <a:buSzPts val="1200"/>
              <a:buChar char="●"/>
            </a:pPr>
            <a:r>
              <a:rPr lang="el" sz="1200"/>
              <a:t>The presented operations are using the heuristics that the author in [3], found that result in the best retrieval performance.</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3" name="Shape 223"/>
        <p:cNvGrpSpPr/>
        <p:nvPr/>
      </p:nvGrpSpPr>
      <p:grpSpPr>
        <a:xfrm>
          <a:off x="0" y="0"/>
          <a:ext cx="0" cy="0"/>
          <a:chOff x="0" y="0"/>
          <a:chExt cx="0" cy="0"/>
        </a:xfrm>
      </p:grpSpPr>
      <p:sp>
        <p:nvSpPr>
          <p:cNvPr id="224" name="Google Shape;224;p3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Operations</a:t>
            </a:r>
            <a:endParaRPr/>
          </a:p>
        </p:txBody>
      </p:sp>
      <p:sp>
        <p:nvSpPr>
          <p:cNvPr id="225" name="Google Shape;225;p3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l" sz="1300"/>
              <a:t>In order to discuss </a:t>
            </a:r>
            <a:r>
              <a:rPr b="1" lang="el" sz="1300"/>
              <a:t>ChooseSubtree </a:t>
            </a:r>
            <a:r>
              <a:rPr lang="el" sz="1300"/>
              <a:t>operation, firstly we should define the overlap value of a record      that belongs in a node that contains the records                        which is equal to</a:t>
            </a:r>
            <a:endParaRPr sz="1300"/>
          </a:p>
          <a:p>
            <a:pPr indent="0" lvl="0" marL="0" rtl="0" algn="l">
              <a:spcBef>
                <a:spcPts val="1000"/>
              </a:spcBef>
              <a:spcAft>
                <a:spcPts val="0"/>
              </a:spcAft>
              <a:buNone/>
            </a:pPr>
            <a:r>
              <a:t/>
            </a:r>
            <a:endParaRPr sz="1300"/>
          </a:p>
          <a:p>
            <a:pPr indent="0" lvl="0" marL="0" rtl="0" algn="l">
              <a:spcBef>
                <a:spcPts val="1000"/>
              </a:spcBef>
              <a:spcAft>
                <a:spcPts val="0"/>
              </a:spcAft>
              <a:buNone/>
            </a:pPr>
            <a:r>
              <a:t/>
            </a:r>
            <a:endParaRPr sz="1300"/>
          </a:p>
          <a:p>
            <a:pPr indent="-311150" lvl="0" marL="457200" rtl="0" algn="l">
              <a:spcBef>
                <a:spcPts val="1000"/>
              </a:spcBef>
              <a:spcAft>
                <a:spcPts val="0"/>
              </a:spcAft>
              <a:buSzPts val="1300"/>
              <a:buChar char="●"/>
            </a:pPr>
            <a:r>
              <a:rPr b="1" lang="el" sz="1300"/>
              <a:t>ChooseSubtree </a:t>
            </a:r>
            <a:r>
              <a:rPr lang="el" sz="1300"/>
              <a:t>works as follows:</a:t>
            </a:r>
            <a:endParaRPr sz="1300"/>
          </a:p>
          <a:p>
            <a:pPr indent="-311150" lvl="1" marL="914400" rtl="0" algn="l">
              <a:spcBef>
                <a:spcPts val="0"/>
              </a:spcBef>
              <a:spcAft>
                <a:spcPts val="0"/>
              </a:spcAft>
              <a:buSzPts val="1300"/>
              <a:buAutoNum type="alphaLcPeriod"/>
            </a:pPr>
            <a:r>
              <a:rPr lang="el" sz="1300"/>
              <a:t>If </a:t>
            </a:r>
            <a:r>
              <a:rPr b="1" lang="el" sz="1300"/>
              <a:t>CurrNode </a:t>
            </a:r>
            <a:r>
              <a:rPr lang="el" sz="1300"/>
              <a:t>children are </a:t>
            </a:r>
            <a:r>
              <a:rPr b="1" lang="el" sz="1300"/>
              <a:t>leaf </a:t>
            </a:r>
            <a:r>
              <a:rPr lang="el" sz="1300"/>
              <a:t>nodes, then choose the child node of a record that its bounding box needs least overlap enlargement. Resolve ties by choosing the record that its bounding box needs least area enlargement.</a:t>
            </a:r>
            <a:endParaRPr sz="1300"/>
          </a:p>
          <a:p>
            <a:pPr indent="-311150" lvl="1" marL="914400" rtl="0" algn="l">
              <a:spcBef>
                <a:spcPts val="0"/>
              </a:spcBef>
              <a:spcAft>
                <a:spcPts val="0"/>
              </a:spcAft>
              <a:buSzPts val="1300"/>
              <a:buAutoNum type="alphaLcPeriod"/>
            </a:pPr>
            <a:r>
              <a:rPr lang="el" sz="1300"/>
              <a:t>Else, choose the child node of a record like it is done at </a:t>
            </a:r>
            <a:r>
              <a:rPr b="1" lang="el" sz="1300"/>
              <a:t>ChooseSubtree </a:t>
            </a:r>
            <a:r>
              <a:rPr lang="el" sz="1300"/>
              <a:t>of an R-Tree</a:t>
            </a:r>
            <a:r>
              <a:rPr b="1" lang="el" sz="1300"/>
              <a:t>.</a:t>
            </a:r>
            <a:endParaRPr b="1" sz="1300"/>
          </a:p>
          <a:p>
            <a:pPr indent="-311150" lvl="0" marL="457200" rtl="0" algn="l">
              <a:spcBef>
                <a:spcPts val="1000"/>
              </a:spcBef>
              <a:spcAft>
                <a:spcPts val="0"/>
              </a:spcAft>
              <a:buSzPts val="1300"/>
              <a:buChar char="●"/>
            </a:pPr>
            <a:r>
              <a:rPr lang="el" sz="1300"/>
              <a:t>The above algorithms runs in quadratic time if </a:t>
            </a:r>
            <a:r>
              <a:rPr b="1" lang="el" sz="1300"/>
              <a:t>CurrNode </a:t>
            </a:r>
            <a:r>
              <a:rPr lang="el" sz="1300"/>
              <a:t>children are </a:t>
            </a:r>
            <a:r>
              <a:rPr b="1" lang="el" sz="1300"/>
              <a:t>leaf </a:t>
            </a:r>
            <a:r>
              <a:rPr lang="el" sz="1300"/>
              <a:t>nodes, but the algorithm can run in subquadratic time with an optimization that is referred in [3].</a:t>
            </a:r>
            <a:endParaRPr sz="1300"/>
          </a:p>
        </p:txBody>
      </p:sp>
      <p:pic>
        <p:nvPicPr>
          <p:cNvPr descr="R_1, R_2,...,R_p" id="226" name="Google Shape;226;p35" title="MathEquation,#000000"/>
          <p:cNvPicPr preferRelativeResize="0"/>
          <p:nvPr/>
        </p:nvPicPr>
        <p:blipFill>
          <a:blip r:embed="rId3">
            <a:alphaModFix/>
          </a:blip>
          <a:stretch>
            <a:fillRect/>
          </a:stretch>
        </p:blipFill>
        <p:spPr>
          <a:xfrm>
            <a:off x="3937250" y="1531450"/>
            <a:ext cx="1025650" cy="187175"/>
          </a:xfrm>
          <a:prstGeom prst="rect">
            <a:avLst/>
          </a:prstGeom>
          <a:noFill/>
          <a:ln>
            <a:noFill/>
          </a:ln>
        </p:spPr>
      </p:pic>
      <p:pic>
        <p:nvPicPr>
          <p:cNvPr descr="R_k" id="227" name="Google Shape;227;p35" title="MathEquation,#000000"/>
          <p:cNvPicPr preferRelativeResize="0"/>
          <p:nvPr/>
        </p:nvPicPr>
        <p:blipFill>
          <a:blip r:embed="rId4">
            <a:alphaModFix/>
          </a:blip>
          <a:stretch>
            <a:fillRect/>
          </a:stretch>
        </p:blipFill>
        <p:spPr>
          <a:xfrm>
            <a:off x="7843413" y="1296550"/>
            <a:ext cx="204010" cy="162700"/>
          </a:xfrm>
          <a:prstGeom prst="rect">
            <a:avLst/>
          </a:prstGeom>
          <a:noFill/>
          <a:ln>
            <a:noFill/>
          </a:ln>
        </p:spPr>
      </p:pic>
      <p:pic>
        <p:nvPicPr>
          <p:cNvPr descr="overlap(R_k) = \sum\limits_{i=1, i \neq k}^{p} area(R_k.bounding\_box \cap R_i.bounding\_box)" id="228" name="Google Shape;228;p35" title="MathEquation,#000000"/>
          <p:cNvPicPr preferRelativeResize="0"/>
          <p:nvPr/>
        </p:nvPicPr>
        <p:blipFill>
          <a:blip r:embed="rId5">
            <a:alphaModFix/>
          </a:blip>
          <a:stretch>
            <a:fillRect/>
          </a:stretch>
        </p:blipFill>
        <p:spPr>
          <a:xfrm>
            <a:off x="2305838" y="1986525"/>
            <a:ext cx="4288474" cy="418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2" name="Shape 232"/>
        <p:cNvGrpSpPr/>
        <p:nvPr/>
      </p:nvGrpSpPr>
      <p:grpSpPr>
        <a:xfrm>
          <a:off x="0" y="0"/>
          <a:ext cx="0" cy="0"/>
          <a:chOff x="0" y="0"/>
          <a:chExt cx="0" cy="0"/>
        </a:xfrm>
      </p:grpSpPr>
      <p:sp>
        <p:nvSpPr>
          <p:cNvPr id="233" name="Google Shape;233;p3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Node Splitting</a:t>
            </a:r>
            <a:endParaRPr/>
          </a:p>
        </p:txBody>
      </p:sp>
      <p:sp>
        <p:nvSpPr>
          <p:cNvPr id="234" name="Google Shape;234;p3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300"/>
              <a:t>The node splitting algorithm of an R*-Tree generally does the following:</a:t>
            </a:r>
            <a:endParaRPr sz="1300"/>
          </a:p>
          <a:p>
            <a:pPr indent="-311150" lvl="0" marL="457200" rtl="0" algn="l">
              <a:spcBef>
                <a:spcPts val="1000"/>
              </a:spcBef>
              <a:spcAft>
                <a:spcPts val="0"/>
              </a:spcAft>
              <a:buSzPts val="1300"/>
              <a:buAutoNum type="arabicPeriod"/>
            </a:pPr>
            <a:r>
              <a:rPr lang="el" sz="1300"/>
              <a:t>Along each axis, sort the entries by their high and low value of their interval along that axis.</a:t>
            </a:r>
            <a:endParaRPr sz="1300"/>
          </a:p>
          <a:p>
            <a:pPr indent="-311150" lvl="0" marL="457200" rtl="0" algn="l">
              <a:spcBef>
                <a:spcPts val="1000"/>
              </a:spcBef>
              <a:spcAft>
                <a:spcPts val="0"/>
              </a:spcAft>
              <a:buSzPts val="1300"/>
              <a:buAutoNum type="arabicPeriod"/>
            </a:pPr>
            <a:r>
              <a:rPr lang="el" sz="1300"/>
              <a:t>For each of the                    distributions of each sorted list find their goodness values in order to determine the axis perpendicular to this the split will occur.</a:t>
            </a:r>
            <a:endParaRPr sz="1300"/>
          </a:p>
          <a:p>
            <a:pPr indent="-311150" lvl="0" marL="457200" rtl="0" algn="l">
              <a:spcBef>
                <a:spcPts val="1000"/>
              </a:spcBef>
              <a:spcAft>
                <a:spcPts val="1000"/>
              </a:spcAft>
              <a:buSzPts val="1300"/>
              <a:buAutoNum type="arabicPeriod"/>
            </a:pPr>
            <a:r>
              <a:rPr lang="el" sz="1300"/>
              <a:t>For each distribution of each sorted list that corresponds to the split axis we calculate its goodness value(it can be different from the one of the previous step) in order to determine  the resulting split nodes which will be the two parts of the distribution.</a:t>
            </a:r>
            <a:endParaRPr sz="1300"/>
          </a:p>
        </p:txBody>
      </p:sp>
      <p:pic>
        <p:nvPicPr>
          <p:cNvPr descr="M-2m+2" id="235" name="Google Shape;235;p36" title="MathEquation,#000000"/>
          <p:cNvPicPr preferRelativeResize="0"/>
          <p:nvPr/>
        </p:nvPicPr>
        <p:blipFill>
          <a:blip r:embed="rId3">
            <a:alphaModFix/>
          </a:blip>
          <a:stretch>
            <a:fillRect/>
          </a:stretch>
        </p:blipFill>
        <p:spPr>
          <a:xfrm>
            <a:off x="1962750" y="2008475"/>
            <a:ext cx="854750" cy="146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Node Splitting</a:t>
            </a:r>
            <a:endParaRPr/>
          </a:p>
        </p:txBody>
      </p:sp>
      <p:sp>
        <p:nvSpPr>
          <p:cNvPr id="241" name="Google Shape;241;p3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l" sz="1300"/>
              <a:t>Goodness </a:t>
            </a:r>
            <a:r>
              <a:rPr lang="el" sz="1300"/>
              <a:t>values can be the following:</a:t>
            </a:r>
            <a:endParaRPr sz="1300"/>
          </a:p>
          <a:p>
            <a:pPr indent="-311150" lvl="0" marL="457200" rtl="0" algn="l">
              <a:spcBef>
                <a:spcPts val="1000"/>
              </a:spcBef>
              <a:spcAft>
                <a:spcPts val="0"/>
              </a:spcAft>
              <a:buSzPts val="1300"/>
              <a:buAutoNum type="arabicPeriod"/>
            </a:pPr>
            <a:r>
              <a:rPr b="1" lang="el" sz="1300"/>
              <a:t>Area Value: </a:t>
            </a:r>
            <a:r>
              <a:rPr lang="el" sz="1300"/>
              <a:t>the sum of the area of the bounding box of first group and the bounding box of second group.</a:t>
            </a:r>
            <a:endParaRPr sz="1300"/>
          </a:p>
          <a:p>
            <a:pPr indent="-311150" lvl="0" marL="457200" rtl="0" algn="l">
              <a:spcBef>
                <a:spcPts val="0"/>
              </a:spcBef>
              <a:spcAft>
                <a:spcPts val="0"/>
              </a:spcAft>
              <a:buSzPts val="1300"/>
              <a:buAutoNum type="arabicPeriod"/>
            </a:pPr>
            <a:r>
              <a:rPr b="1" lang="el" sz="1300"/>
              <a:t>Margin Value: </a:t>
            </a:r>
            <a:r>
              <a:rPr b="1" lang="el" sz="1300"/>
              <a:t> </a:t>
            </a:r>
            <a:r>
              <a:rPr lang="el" sz="1300"/>
              <a:t>the sum of the margin of the bounding box of first group and the bounding box of second group. The </a:t>
            </a:r>
            <a:r>
              <a:rPr b="1" lang="el" sz="1300"/>
              <a:t>margin </a:t>
            </a:r>
            <a:r>
              <a:rPr lang="el" sz="1300"/>
              <a:t>of a rectangle is the sum of its edges.</a:t>
            </a:r>
            <a:endParaRPr sz="1300"/>
          </a:p>
          <a:p>
            <a:pPr indent="-311150" lvl="0" marL="457200" rtl="0" algn="l">
              <a:spcBef>
                <a:spcPts val="0"/>
              </a:spcBef>
              <a:spcAft>
                <a:spcPts val="0"/>
              </a:spcAft>
              <a:buSzPts val="1300"/>
              <a:buAutoNum type="arabicPeriod"/>
            </a:pPr>
            <a:r>
              <a:rPr b="1" lang="el" sz="1300"/>
              <a:t>Overlap Value: </a:t>
            </a:r>
            <a:r>
              <a:rPr lang="el" sz="1300"/>
              <a:t>the area of the intersection of the bounding boxes of the two groups.</a:t>
            </a:r>
            <a:endParaRPr sz="1300"/>
          </a:p>
          <a:p>
            <a:pPr indent="0" lvl="0" marL="0" rtl="0" algn="l">
              <a:spcBef>
                <a:spcPts val="1000"/>
              </a:spcBef>
              <a:spcAft>
                <a:spcPts val="0"/>
              </a:spcAft>
              <a:buNone/>
            </a:pPr>
            <a:r>
              <a:t/>
            </a:r>
            <a:endParaRPr sz="1300"/>
          </a:p>
          <a:p>
            <a:pPr indent="0" lvl="0" marL="0" rtl="0" algn="l">
              <a:spcBef>
                <a:spcPts val="1000"/>
              </a:spcBef>
              <a:spcAft>
                <a:spcPts val="0"/>
              </a:spcAft>
              <a:buNone/>
            </a:pPr>
            <a:r>
              <a:rPr lang="el" sz="1300"/>
              <a:t>These </a:t>
            </a:r>
            <a:r>
              <a:rPr b="1" lang="el" sz="1300"/>
              <a:t>goodness </a:t>
            </a:r>
            <a:r>
              <a:rPr lang="el" sz="1300"/>
              <a:t>values can be used in order to find the most suitable distribution to take, as follows:</a:t>
            </a:r>
            <a:endParaRPr sz="1300"/>
          </a:p>
          <a:p>
            <a:pPr indent="-311150" lvl="0" marL="457200" rtl="0" algn="l">
              <a:spcBef>
                <a:spcPts val="1000"/>
              </a:spcBef>
              <a:spcAft>
                <a:spcPts val="0"/>
              </a:spcAft>
              <a:buSzPts val="1300"/>
              <a:buAutoNum type="arabicPeriod"/>
            </a:pPr>
            <a:r>
              <a:rPr lang="el" sz="1300"/>
              <a:t>Take the distribution that has the minimum chosen </a:t>
            </a:r>
            <a:r>
              <a:rPr b="1" lang="el" sz="1300"/>
              <a:t>goodness </a:t>
            </a:r>
            <a:r>
              <a:rPr lang="el" sz="1300"/>
              <a:t>value.</a:t>
            </a:r>
            <a:endParaRPr sz="1300"/>
          </a:p>
          <a:p>
            <a:pPr indent="-311150" lvl="0" marL="457200" rtl="0" algn="l">
              <a:spcBef>
                <a:spcPts val="0"/>
              </a:spcBef>
              <a:spcAft>
                <a:spcPts val="0"/>
              </a:spcAft>
              <a:buSzPts val="1300"/>
              <a:buAutoNum type="arabicPeriod"/>
            </a:pPr>
            <a:r>
              <a:rPr lang="el" sz="1300"/>
              <a:t>Take the distribution that has the minimum sum of some of the </a:t>
            </a:r>
            <a:r>
              <a:rPr b="1" lang="el" sz="1300"/>
              <a:t>goodness </a:t>
            </a:r>
            <a:r>
              <a:rPr lang="el" sz="1300"/>
              <a:t>values.</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Node Splitting</a:t>
            </a:r>
            <a:endParaRPr/>
          </a:p>
        </p:txBody>
      </p:sp>
      <p:sp>
        <p:nvSpPr>
          <p:cNvPr id="247" name="Google Shape;247;p3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200"/>
              <a:t>The goodness values that are used to choose the most suitable distribution in order to choose the split axis and the two resulting nodes are the following:</a:t>
            </a:r>
            <a:endParaRPr sz="1200"/>
          </a:p>
          <a:p>
            <a:pPr indent="-304800" lvl="0" marL="457200" rtl="0" algn="l">
              <a:spcBef>
                <a:spcPts val="1000"/>
              </a:spcBef>
              <a:spcAft>
                <a:spcPts val="0"/>
              </a:spcAft>
              <a:buSzPts val="1200"/>
              <a:buAutoNum type="arabicPeriod"/>
            </a:pPr>
            <a:r>
              <a:rPr lang="el" sz="1200"/>
              <a:t>In order to choose the </a:t>
            </a:r>
            <a:r>
              <a:rPr b="1" lang="el" sz="1200"/>
              <a:t>split axis </a:t>
            </a:r>
            <a:r>
              <a:rPr lang="el" sz="1200"/>
              <a:t>we sum the margin values of all distributions along that axis and we choose the axis perpendicular of the axis.</a:t>
            </a:r>
            <a:endParaRPr sz="1200"/>
          </a:p>
          <a:p>
            <a:pPr indent="-304800" lvl="0" marL="457200" rtl="0" algn="l">
              <a:spcBef>
                <a:spcPts val="1000"/>
              </a:spcBef>
              <a:spcAft>
                <a:spcPts val="0"/>
              </a:spcAft>
              <a:buSzPts val="1200"/>
              <a:buAutoNum type="arabicPeriod"/>
            </a:pPr>
            <a:r>
              <a:rPr lang="el" sz="1200"/>
              <a:t>In order to get the </a:t>
            </a:r>
            <a:r>
              <a:rPr b="1" lang="el" sz="1200"/>
              <a:t>two resulting nodes </a:t>
            </a:r>
            <a:r>
              <a:rPr lang="el" sz="1200"/>
              <a:t>we get all the distributions along the chosen axis and we choose the one that has the minimum overlap value. Ties are resolved by choosing the distribution with the minimum area value.</a:t>
            </a:r>
            <a:endParaRPr sz="1200"/>
          </a:p>
          <a:p>
            <a:pPr indent="0" lvl="0" marL="0" rtl="0" algn="l">
              <a:spcBef>
                <a:spcPts val="1000"/>
              </a:spcBef>
              <a:spcAft>
                <a:spcPts val="0"/>
              </a:spcAft>
              <a:buNone/>
            </a:pPr>
            <a:r>
              <a:rPr lang="el" sz="1200"/>
              <a:t>The node splitting algorithm of an R*-Tree requires                    time because:</a:t>
            </a:r>
            <a:endParaRPr sz="1200"/>
          </a:p>
          <a:p>
            <a:pPr indent="-304800" lvl="0" marL="457200" rtl="0" algn="l">
              <a:spcBef>
                <a:spcPts val="1000"/>
              </a:spcBef>
              <a:spcAft>
                <a:spcPts val="0"/>
              </a:spcAft>
              <a:buSzPts val="1200"/>
              <a:buChar char="●"/>
            </a:pPr>
            <a:r>
              <a:rPr lang="el" sz="1200"/>
              <a:t>The first and second step require                    because it does four sorts(if we assume that data are 2D) which in total,require                    and traverses each distribution once which requires                                    time.</a:t>
            </a:r>
            <a:endParaRPr sz="1200"/>
          </a:p>
          <a:p>
            <a:pPr indent="-304800" lvl="0" marL="457200" rtl="0" algn="l">
              <a:spcBef>
                <a:spcPts val="1000"/>
              </a:spcBef>
              <a:spcAft>
                <a:spcPts val="0"/>
              </a:spcAft>
              <a:buSzPts val="1200"/>
              <a:buChar char="●"/>
            </a:pPr>
            <a:r>
              <a:rPr lang="el" sz="1200"/>
              <a:t>The third step requires                   time if we do not have ready the distributions, thus we need to sort them before we find the most suitable one. Else, we will only check which distribution has the minimum overlap value, which only requires                                    time.</a:t>
            </a:r>
            <a:endParaRPr sz="1200"/>
          </a:p>
        </p:txBody>
      </p:sp>
      <p:pic>
        <p:nvPicPr>
          <p:cNvPr descr="\mathcal{O}(Mlog(M))" id="248" name="Google Shape;248;p38" title="MathEquation,#000000"/>
          <p:cNvPicPr preferRelativeResize="0"/>
          <p:nvPr/>
        </p:nvPicPr>
        <p:blipFill>
          <a:blip r:embed="rId3">
            <a:alphaModFix/>
          </a:blip>
          <a:stretch>
            <a:fillRect/>
          </a:stretch>
        </p:blipFill>
        <p:spPr>
          <a:xfrm>
            <a:off x="3083650" y="3257800"/>
            <a:ext cx="744074" cy="157175"/>
          </a:xfrm>
          <a:prstGeom prst="rect">
            <a:avLst/>
          </a:prstGeom>
          <a:noFill/>
          <a:ln>
            <a:noFill/>
          </a:ln>
        </p:spPr>
      </p:pic>
      <p:pic>
        <p:nvPicPr>
          <p:cNvPr descr="\mathcal{O}(Mlog(M))" id="249" name="Google Shape;249;p38" title="MathEquation,#000000"/>
          <p:cNvPicPr preferRelativeResize="0"/>
          <p:nvPr/>
        </p:nvPicPr>
        <p:blipFill>
          <a:blip r:embed="rId3">
            <a:alphaModFix/>
          </a:blip>
          <a:stretch>
            <a:fillRect/>
          </a:stretch>
        </p:blipFill>
        <p:spPr>
          <a:xfrm>
            <a:off x="1725000" y="3459100"/>
            <a:ext cx="744030" cy="157175"/>
          </a:xfrm>
          <a:prstGeom prst="rect">
            <a:avLst/>
          </a:prstGeom>
          <a:noFill/>
          <a:ln>
            <a:noFill/>
          </a:ln>
        </p:spPr>
      </p:pic>
      <p:pic>
        <p:nvPicPr>
          <p:cNvPr descr="\mathcal{O}(Mlog(M))" id="250" name="Google Shape;250;p38" title="MathEquation,#000000"/>
          <p:cNvPicPr preferRelativeResize="0"/>
          <p:nvPr/>
        </p:nvPicPr>
        <p:blipFill>
          <a:blip r:embed="rId3">
            <a:alphaModFix/>
          </a:blip>
          <a:stretch>
            <a:fillRect/>
          </a:stretch>
        </p:blipFill>
        <p:spPr>
          <a:xfrm>
            <a:off x="2421700" y="3800975"/>
            <a:ext cx="744030" cy="157175"/>
          </a:xfrm>
          <a:prstGeom prst="rect">
            <a:avLst/>
          </a:prstGeom>
          <a:noFill/>
          <a:ln>
            <a:noFill/>
          </a:ln>
        </p:spPr>
      </p:pic>
      <p:pic>
        <p:nvPicPr>
          <p:cNvPr descr="\mathcal{O}(M-2m+2) = \mathcal{O}(M)" id="251" name="Google Shape;251;p38" title="MathEquation,#000000"/>
          <p:cNvPicPr preferRelativeResize="0"/>
          <p:nvPr/>
        </p:nvPicPr>
        <p:blipFill>
          <a:blip r:embed="rId4">
            <a:alphaModFix/>
          </a:blip>
          <a:stretch>
            <a:fillRect/>
          </a:stretch>
        </p:blipFill>
        <p:spPr>
          <a:xfrm>
            <a:off x="5951122" y="3459100"/>
            <a:ext cx="1412804" cy="157175"/>
          </a:xfrm>
          <a:prstGeom prst="rect">
            <a:avLst/>
          </a:prstGeom>
          <a:noFill/>
          <a:ln>
            <a:noFill/>
          </a:ln>
        </p:spPr>
      </p:pic>
      <p:pic>
        <p:nvPicPr>
          <p:cNvPr descr="\mathcal{O}(Mlog(M))" id="252" name="Google Shape;252;p38" title="MathEquation,#000000"/>
          <p:cNvPicPr preferRelativeResize="0"/>
          <p:nvPr/>
        </p:nvPicPr>
        <p:blipFill>
          <a:blip r:embed="rId3">
            <a:alphaModFix/>
          </a:blip>
          <a:stretch>
            <a:fillRect/>
          </a:stretch>
        </p:blipFill>
        <p:spPr>
          <a:xfrm>
            <a:off x="3871175" y="2921400"/>
            <a:ext cx="744030" cy="157175"/>
          </a:xfrm>
          <a:prstGeom prst="rect">
            <a:avLst/>
          </a:prstGeom>
          <a:noFill/>
          <a:ln>
            <a:noFill/>
          </a:ln>
        </p:spPr>
      </p:pic>
      <p:pic>
        <p:nvPicPr>
          <p:cNvPr descr="\mathcal{O}(M-2m+2) = \mathcal{O}(M)" id="253" name="Google Shape;253;p38" title="MathEquation,#000000"/>
          <p:cNvPicPr preferRelativeResize="0"/>
          <p:nvPr/>
        </p:nvPicPr>
        <p:blipFill>
          <a:blip r:embed="rId4">
            <a:alphaModFix/>
          </a:blip>
          <a:stretch>
            <a:fillRect/>
          </a:stretch>
        </p:blipFill>
        <p:spPr>
          <a:xfrm>
            <a:off x="1443422" y="4203525"/>
            <a:ext cx="1412804" cy="157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Forced Reinsert </a:t>
            </a:r>
            <a:endParaRPr/>
          </a:p>
        </p:txBody>
      </p:sp>
      <p:sp>
        <p:nvSpPr>
          <p:cNvPr id="259" name="Google Shape;259;p3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l" sz="1300"/>
              <a:t>The location of the R/R*-Tree entries are non-deterministic and probably depends from the sequence of the insertions like a Search Tree.</a:t>
            </a:r>
            <a:endParaRPr sz="1300"/>
          </a:p>
          <a:p>
            <a:pPr indent="-311150" lvl="0" marL="457200" rtl="0" algn="l">
              <a:spcBef>
                <a:spcPts val="1000"/>
              </a:spcBef>
              <a:spcAft>
                <a:spcPts val="0"/>
              </a:spcAft>
              <a:buSzPts val="1300"/>
              <a:buChar char="●"/>
            </a:pPr>
            <a:r>
              <a:rPr lang="el" sz="1300"/>
              <a:t>Thus, an organization of the tree might achieve good retrieval performance, but a change in the tree such as a split or a deletion might cause that organization to have a bad retrieval performance.</a:t>
            </a:r>
            <a:endParaRPr sz="1300"/>
          </a:p>
          <a:p>
            <a:pPr indent="-311150" lvl="0" marL="457200" rtl="0" algn="l">
              <a:spcBef>
                <a:spcPts val="1000"/>
              </a:spcBef>
              <a:spcAft>
                <a:spcPts val="0"/>
              </a:spcAft>
              <a:buSzPts val="1300"/>
              <a:buChar char="●"/>
            </a:pPr>
            <a:r>
              <a:rPr lang="el" sz="1300"/>
              <a:t>Therefore, we need a strategy to reorganize the tree, with purpose to keep its good retrieval performance.</a:t>
            </a:r>
            <a:endParaRPr sz="1300"/>
          </a:p>
          <a:p>
            <a:pPr indent="-311150" lvl="0" marL="457200" rtl="0" algn="l">
              <a:spcBef>
                <a:spcPts val="1000"/>
              </a:spcBef>
              <a:spcAft>
                <a:spcPts val="0"/>
              </a:spcAft>
              <a:buSzPts val="1300"/>
              <a:buChar char="●"/>
            </a:pPr>
            <a:r>
              <a:rPr lang="el" sz="1300"/>
              <a:t>R-Tree, for instance, has the mentality of the reorganization </a:t>
            </a:r>
            <a:r>
              <a:rPr lang="el" sz="1300"/>
              <a:t>in deletions</a:t>
            </a:r>
            <a:r>
              <a:rPr lang="el" sz="1300"/>
              <a:t>.</a:t>
            </a:r>
            <a:endParaRPr sz="1300"/>
          </a:p>
          <a:p>
            <a:pPr indent="-311150" lvl="0" marL="457200" rtl="0" algn="l">
              <a:spcBef>
                <a:spcPts val="1000"/>
              </a:spcBef>
              <a:spcAft>
                <a:spcPts val="1000"/>
              </a:spcAft>
              <a:buSzPts val="1300"/>
              <a:buChar char="●"/>
            </a:pPr>
            <a:r>
              <a:rPr lang="el" sz="1300"/>
              <a:t>If we simply delete some records and after reinsert them we will achieve better retrieval performance, but for dynamic data we need more </a:t>
            </a:r>
            <a:r>
              <a:rPr lang="el" sz="1300"/>
              <a:t>sophisticated</a:t>
            </a:r>
            <a:r>
              <a:rPr lang="el" sz="1300"/>
              <a:t> methods.</a:t>
            </a:r>
            <a:endParaRPr sz="1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3" name="Shape 263"/>
        <p:cNvGrpSpPr/>
        <p:nvPr/>
      </p:nvGrpSpPr>
      <p:grpSpPr>
        <a:xfrm>
          <a:off x="0" y="0"/>
          <a:ext cx="0" cy="0"/>
          <a:chOff x="0" y="0"/>
          <a:chExt cx="0" cy="0"/>
        </a:xfrm>
      </p:grpSpPr>
      <p:sp>
        <p:nvSpPr>
          <p:cNvPr id="264" name="Google Shape;264;p4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Forced Reinsert </a:t>
            </a:r>
            <a:endParaRPr/>
          </a:p>
        </p:txBody>
      </p:sp>
      <p:sp>
        <p:nvSpPr>
          <p:cNvPr id="265" name="Google Shape;265;p4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l" sz="1300"/>
              <a:t>The reinsertions in the R*-Tree are happening in some cases when an overfull node occurs through the insertion of one record.</a:t>
            </a:r>
            <a:endParaRPr sz="1300"/>
          </a:p>
          <a:p>
            <a:pPr indent="-311150" lvl="0" marL="457200" rtl="0" algn="l">
              <a:spcBef>
                <a:spcPts val="0"/>
              </a:spcBef>
              <a:spcAft>
                <a:spcPts val="0"/>
              </a:spcAft>
              <a:buSzPts val="1300"/>
              <a:buChar char="●"/>
            </a:pPr>
            <a:r>
              <a:rPr lang="el" sz="1300"/>
              <a:t>The insertion routine is the same as the insertion of an R-Tree with the following differences:</a:t>
            </a:r>
            <a:endParaRPr sz="1300"/>
          </a:p>
          <a:p>
            <a:pPr indent="-311150" lvl="1" marL="914400" rtl="0" algn="l">
              <a:spcBef>
                <a:spcPts val="0"/>
              </a:spcBef>
              <a:spcAft>
                <a:spcPts val="0"/>
              </a:spcAft>
              <a:buSzPts val="1300"/>
              <a:buChar char="○"/>
            </a:pPr>
            <a:r>
              <a:rPr lang="el" sz="1300"/>
              <a:t>I</a:t>
            </a:r>
            <a:r>
              <a:rPr lang="el" sz="1300"/>
              <a:t>f an overfull node encountered we invoke a routine for overflow treatment. </a:t>
            </a:r>
            <a:endParaRPr sz="1300"/>
          </a:p>
          <a:p>
            <a:pPr indent="-311150" lvl="1" marL="914400" rtl="0" algn="l">
              <a:spcBef>
                <a:spcPts val="0"/>
              </a:spcBef>
              <a:spcAft>
                <a:spcPts val="0"/>
              </a:spcAft>
              <a:buSzPts val="1300"/>
              <a:buChar char="○"/>
            </a:pPr>
            <a:r>
              <a:rPr lang="el" sz="1300"/>
              <a:t>The record is inserted to its proper level and not necessarily as a leaf.</a:t>
            </a:r>
            <a:endParaRPr sz="1300"/>
          </a:p>
          <a:p>
            <a:pPr indent="-311150" lvl="0" marL="457200" rtl="0" algn="l">
              <a:spcBef>
                <a:spcPts val="1000"/>
              </a:spcBef>
              <a:spcAft>
                <a:spcPts val="0"/>
              </a:spcAft>
              <a:buSzPts val="1300"/>
              <a:buChar char="●"/>
            </a:pPr>
            <a:r>
              <a:rPr lang="el" sz="1300"/>
              <a:t>The overflow treatment routine just checks if the overfull node is the first overfull node that is encountered on the given level and if it is the reinsertion routine is invoked, else node splitting is performed.</a:t>
            </a:r>
            <a:endParaRPr sz="1300"/>
          </a:p>
          <a:p>
            <a:pPr indent="-311150" lvl="0" marL="457200" rtl="0" algn="l">
              <a:spcBef>
                <a:spcPts val="0"/>
              </a:spcBef>
              <a:spcAft>
                <a:spcPts val="0"/>
              </a:spcAft>
              <a:buSzPts val="1300"/>
              <a:buChar char="●"/>
            </a:pPr>
            <a:r>
              <a:rPr lang="el" sz="1300"/>
              <a:t>The reinsertion routine in an R*-Tree works as follows:</a:t>
            </a:r>
            <a:endParaRPr sz="1300"/>
          </a:p>
          <a:p>
            <a:pPr indent="-311150" lvl="1" marL="914400" rtl="0" algn="l">
              <a:spcBef>
                <a:spcPts val="0"/>
              </a:spcBef>
              <a:spcAft>
                <a:spcPts val="0"/>
              </a:spcAft>
              <a:buSzPts val="1300"/>
              <a:buChar char="○"/>
            </a:pPr>
            <a:r>
              <a:rPr lang="el" sz="1300"/>
              <a:t>Sort the entries in decreasing order by their distance between the centers of their bounding rectangle and the minimum bounding box of their node.</a:t>
            </a:r>
            <a:endParaRPr sz="1300"/>
          </a:p>
          <a:p>
            <a:pPr indent="-311150" lvl="1" marL="914400" rtl="0" algn="l">
              <a:spcBef>
                <a:spcPts val="0"/>
              </a:spcBef>
              <a:spcAft>
                <a:spcPts val="0"/>
              </a:spcAft>
              <a:buSzPts val="1300"/>
              <a:buChar char="○"/>
            </a:pPr>
            <a:r>
              <a:rPr lang="el" sz="1300"/>
              <a:t>Remove the first </a:t>
            </a:r>
            <a:r>
              <a:rPr b="1" lang="el" sz="1300"/>
              <a:t>p </a:t>
            </a:r>
            <a:r>
              <a:rPr lang="el" sz="1300"/>
              <a:t>percent entries from the current node, and adjust the minimum bounding box of its record on the parent node.</a:t>
            </a:r>
            <a:endParaRPr sz="1300"/>
          </a:p>
          <a:p>
            <a:pPr indent="-311150" lvl="1" marL="914400" rtl="0" algn="l">
              <a:spcBef>
                <a:spcPts val="0"/>
              </a:spcBef>
              <a:spcAft>
                <a:spcPts val="0"/>
              </a:spcAft>
              <a:buSzPts val="1300"/>
              <a:buChar char="○"/>
            </a:pPr>
            <a:r>
              <a:rPr lang="el" sz="1300"/>
              <a:t>Invoke </a:t>
            </a:r>
            <a:r>
              <a:rPr b="1" lang="el" sz="1300"/>
              <a:t>Insert </a:t>
            </a:r>
            <a:r>
              <a:rPr lang="el" sz="1300"/>
              <a:t>to the deleted entries by starting with the entry with maximum distance(far reinsert) or with the entry with minimum distance(close reinsert).</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9" name="Shape 269"/>
        <p:cNvGrpSpPr/>
        <p:nvPr/>
      </p:nvGrpSpPr>
      <p:grpSpPr>
        <a:xfrm>
          <a:off x="0" y="0"/>
          <a:ext cx="0" cy="0"/>
          <a:chOff x="0" y="0"/>
          <a:chExt cx="0" cy="0"/>
        </a:xfrm>
      </p:grpSpPr>
      <p:sp>
        <p:nvSpPr>
          <p:cNvPr id="270" name="Google Shape;270;p4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Forced Reinsert </a:t>
            </a:r>
            <a:endParaRPr/>
          </a:p>
        </p:txBody>
      </p:sp>
      <p:sp>
        <p:nvSpPr>
          <p:cNvPr id="271" name="Google Shape;271;p4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300"/>
              <a:t>As said in [3], we can say the following about </a:t>
            </a:r>
            <a:r>
              <a:rPr b="1" lang="el" sz="1300"/>
              <a:t>Forced Reinsert</a:t>
            </a:r>
            <a:r>
              <a:rPr lang="el" sz="1300"/>
              <a:t>:</a:t>
            </a:r>
            <a:endParaRPr sz="1300"/>
          </a:p>
          <a:p>
            <a:pPr indent="-311150" lvl="0" marL="457200" rtl="0" algn="l">
              <a:spcBef>
                <a:spcPts val="1000"/>
              </a:spcBef>
              <a:spcAft>
                <a:spcPts val="0"/>
              </a:spcAft>
              <a:buSzPts val="1300"/>
              <a:buChar char="●"/>
            </a:pPr>
            <a:r>
              <a:rPr lang="el" sz="1300"/>
              <a:t>Close Reinsert outperforms Far Reinsert.</a:t>
            </a:r>
            <a:endParaRPr sz="1300"/>
          </a:p>
          <a:p>
            <a:pPr indent="-311150" lvl="0" marL="457200" rtl="0" algn="l">
              <a:spcBef>
                <a:spcPts val="1000"/>
              </a:spcBef>
              <a:spcAft>
                <a:spcPts val="0"/>
              </a:spcAft>
              <a:buSzPts val="1300"/>
              <a:buChar char="●"/>
            </a:pPr>
            <a:r>
              <a:rPr lang="el" sz="1300"/>
              <a:t>The optimal value of </a:t>
            </a:r>
            <a:r>
              <a:rPr b="1" lang="el" sz="1300"/>
              <a:t>p </a:t>
            </a:r>
            <a:r>
              <a:rPr lang="el" sz="1300"/>
              <a:t>is 30 percent of the max node records.</a:t>
            </a:r>
            <a:endParaRPr sz="1300"/>
          </a:p>
          <a:p>
            <a:pPr indent="-311150" lvl="0" marL="457200" rtl="0" algn="l">
              <a:spcBef>
                <a:spcPts val="1000"/>
              </a:spcBef>
              <a:spcAft>
                <a:spcPts val="0"/>
              </a:spcAft>
              <a:buSzPts val="1300"/>
              <a:buChar char="●"/>
            </a:pPr>
            <a:r>
              <a:rPr lang="el" sz="1300"/>
              <a:t>Will not necessarily make the insertion routine more slow because less splits will happen.</a:t>
            </a:r>
            <a:endParaRPr sz="1300"/>
          </a:p>
          <a:p>
            <a:pPr indent="-311150" lvl="0" marL="457200" rtl="0" algn="l">
              <a:spcBef>
                <a:spcPts val="1000"/>
              </a:spcBef>
              <a:spcAft>
                <a:spcPts val="0"/>
              </a:spcAft>
              <a:buSzPts val="1300"/>
              <a:buChar char="●"/>
            </a:pPr>
            <a:r>
              <a:rPr lang="el" sz="1300"/>
              <a:t>The overlap value decreases because some records are moved to other nodes.</a:t>
            </a:r>
            <a:endParaRPr sz="1300"/>
          </a:p>
          <a:p>
            <a:pPr indent="-311150" lvl="0" marL="457200" rtl="0" algn="l">
              <a:spcBef>
                <a:spcPts val="1000"/>
              </a:spcBef>
              <a:spcAft>
                <a:spcPts val="0"/>
              </a:spcAft>
              <a:buSzPts val="1300"/>
              <a:buChar char="●"/>
            </a:pPr>
            <a:r>
              <a:rPr lang="el" sz="1300"/>
              <a:t>The shape of directory rectangles become more quadratic, thus the margin value decreases.</a:t>
            </a:r>
            <a:endParaRPr sz="1300"/>
          </a:p>
          <a:p>
            <a:pPr indent="-311150" lvl="0" marL="457200" rtl="0" algn="l">
              <a:spcBef>
                <a:spcPts val="1000"/>
              </a:spcBef>
              <a:spcAft>
                <a:spcPts val="1000"/>
              </a:spcAft>
              <a:buSzPts val="1300"/>
              <a:buChar char="●"/>
            </a:pPr>
            <a:r>
              <a:rPr lang="el" sz="1300"/>
              <a:t>Storage utilization is improved.</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Applications</a:t>
            </a:r>
            <a:endParaRPr/>
          </a:p>
        </p:txBody>
      </p:sp>
      <p:sp>
        <p:nvSpPr>
          <p:cNvPr id="75" name="Google Shape;75;p1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is an interesting problem because has many applications in various fields such as:</a:t>
            </a:r>
            <a:endParaRPr/>
          </a:p>
          <a:p>
            <a:pPr indent="-342900" lvl="0" marL="914400" rtl="0" algn="l">
              <a:spcBef>
                <a:spcPts val="1600"/>
              </a:spcBef>
              <a:spcAft>
                <a:spcPts val="0"/>
              </a:spcAft>
              <a:buSzPts val="1800"/>
              <a:buAutoNum type="arabicPeriod"/>
            </a:pPr>
            <a:r>
              <a:rPr lang="el"/>
              <a:t>Business</a:t>
            </a:r>
            <a:endParaRPr/>
          </a:p>
          <a:p>
            <a:pPr indent="-342900" lvl="0" marL="914400" rtl="0" algn="l">
              <a:spcBef>
                <a:spcPts val="0"/>
              </a:spcBef>
              <a:spcAft>
                <a:spcPts val="0"/>
              </a:spcAft>
              <a:buSzPts val="1800"/>
              <a:buAutoNum type="arabicPeriod"/>
            </a:pPr>
            <a:r>
              <a:rPr lang="el"/>
              <a:t>Biology</a:t>
            </a:r>
            <a:endParaRPr/>
          </a:p>
          <a:p>
            <a:pPr indent="-342900" lvl="0" marL="914400" rtl="0" algn="l">
              <a:spcBef>
                <a:spcPts val="0"/>
              </a:spcBef>
              <a:spcAft>
                <a:spcPts val="0"/>
              </a:spcAft>
              <a:buSzPts val="1800"/>
              <a:buAutoNum type="arabicPeriod"/>
            </a:pPr>
            <a:r>
              <a:rPr lang="el"/>
              <a:t>Computer Science</a:t>
            </a:r>
            <a:endParaRPr/>
          </a:p>
          <a:p>
            <a:pPr indent="-342900" lvl="0" marL="914400" rtl="0" algn="l">
              <a:spcBef>
                <a:spcPts val="0"/>
              </a:spcBef>
              <a:spcAft>
                <a:spcPts val="0"/>
              </a:spcAft>
              <a:buSzPts val="1800"/>
              <a:buAutoNum type="arabicPeriod"/>
            </a:pPr>
            <a:r>
              <a:rPr lang="el"/>
              <a:t>Social Sciences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Performance Compare</a:t>
            </a:r>
            <a:endParaRPr/>
          </a:p>
        </p:txBody>
      </p:sp>
      <p:sp>
        <p:nvSpPr>
          <p:cNvPr id="277" name="Google Shape;277;p4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l" sz="1300"/>
              <a:t>We wrote Linear R-Tree, Quadratic R-Tree and R*-Tree in C++.</a:t>
            </a:r>
            <a:endParaRPr sz="1300"/>
          </a:p>
          <a:p>
            <a:pPr indent="-311150" lvl="0" marL="457200" rtl="0" algn="l">
              <a:spcBef>
                <a:spcPts val="0"/>
              </a:spcBef>
              <a:spcAft>
                <a:spcPts val="0"/>
              </a:spcAft>
              <a:buSzPts val="1300"/>
              <a:buChar char="●"/>
            </a:pPr>
            <a:r>
              <a:rPr lang="el" sz="1300"/>
              <a:t>Our experiments were conducted for 500000 points and 10000 Range Queries.</a:t>
            </a:r>
            <a:endParaRPr sz="1300"/>
          </a:p>
          <a:p>
            <a:pPr indent="-311150" lvl="0" marL="457200" rtl="0" algn="l">
              <a:spcBef>
                <a:spcPts val="1000"/>
              </a:spcBef>
              <a:spcAft>
                <a:spcPts val="0"/>
              </a:spcAft>
              <a:buSzPts val="1300"/>
              <a:buChar char="●"/>
            </a:pPr>
            <a:r>
              <a:rPr lang="el" sz="1300"/>
              <a:t>Specifically, we inserted all the points one by one and after that we did the Range Queries.</a:t>
            </a:r>
            <a:endParaRPr sz="1300"/>
          </a:p>
          <a:p>
            <a:pPr indent="-311150" lvl="0" marL="457200" rtl="0" algn="l">
              <a:spcBef>
                <a:spcPts val="1000"/>
              </a:spcBef>
              <a:spcAft>
                <a:spcPts val="0"/>
              </a:spcAft>
              <a:buSzPts val="1300"/>
              <a:buChar char="●"/>
            </a:pPr>
            <a:r>
              <a:rPr lang="el" sz="1300"/>
              <a:t>We compared the stats of these trees that gave the better performance as said in [2] and [3] and with which are:</a:t>
            </a:r>
            <a:endParaRPr sz="1300"/>
          </a:p>
          <a:p>
            <a:pPr indent="-311150" lvl="1" marL="914400" rtl="0" algn="l">
              <a:spcBef>
                <a:spcPts val="0"/>
              </a:spcBef>
              <a:spcAft>
                <a:spcPts val="0"/>
              </a:spcAft>
              <a:buSzPts val="1300"/>
              <a:buChar char="○"/>
            </a:pPr>
            <a:r>
              <a:rPr lang="el" sz="1300"/>
              <a:t>For Linear R-Tree </a:t>
            </a:r>
            <a:r>
              <a:rPr b="1" lang="el" sz="1300"/>
              <a:t>m=2</a:t>
            </a:r>
            <a:endParaRPr b="1" sz="1300"/>
          </a:p>
          <a:p>
            <a:pPr indent="-311150" lvl="1" marL="914400" rtl="0" algn="l">
              <a:spcBef>
                <a:spcPts val="0"/>
              </a:spcBef>
              <a:spcAft>
                <a:spcPts val="0"/>
              </a:spcAft>
              <a:buSzPts val="1300"/>
              <a:buChar char="○"/>
            </a:pPr>
            <a:r>
              <a:rPr lang="el" sz="1300"/>
              <a:t>For Quadratic R-Tree </a:t>
            </a:r>
            <a:r>
              <a:rPr b="1" lang="el" sz="1300"/>
              <a:t>m=2</a:t>
            </a:r>
            <a:endParaRPr b="1" sz="1300"/>
          </a:p>
          <a:p>
            <a:pPr indent="-311150" lvl="1" marL="914400" rtl="0" algn="l">
              <a:spcBef>
                <a:spcPts val="0"/>
              </a:spcBef>
              <a:spcAft>
                <a:spcPts val="0"/>
              </a:spcAft>
              <a:buSzPts val="1300"/>
              <a:buChar char="○"/>
            </a:pPr>
            <a:r>
              <a:rPr lang="el" sz="1300"/>
              <a:t>For R*-Tree </a:t>
            </a:r>
            <a:r>
              <a:rPr b="1" lang="el" sz="1300"/>
              <a:t>m </a:t>
            </a:r>
            <a:r>
              <a:rPr lang="el" sz="1300"/>
              <a:t>is the 40% of </a:t>
            </a:r>
            <a:r>
              <a:rPr b="1" lang="el" sz="1300"/>
              <a:t>M</a:t>
            </a:r>
            <a:endParaRPr b="1" sz="1300"/>
          </a:p>
          <a:p>
            <a:pPr indent="-311150" lvl="0" marL="457200" rtl="0" algn="l">
              <a:spcBef>
                <a:spcPts val="1000"/>
              </a:spcBef>
              <a:spcAft>
                <a:spcPts val="0"/>
              </a:spcAft>
              <a:buSzPts val="1300"/>
              <a:buChar char="●"/>
            </a:pPr>
            <a:r>
              <a:rPr lang="el" sz="1300"/>
              <a:t>We also run the experiments of all trees with </a:t>
            </a:r>
            <a:r>
              <a:rPr b="1" lang="el" sz="1300"/>
              <a:t>m </a:t>
            </a:r>
            <a:r>
              <a:rPr lang="el" sz="1300"/>
              <a:t>equal to 50% of </a:t>
            </a:r>
            <a:r>
              <a:rPr b="1" lang="el" sz="1300"/>
              <a:t>M</a:t>
            </a:r>
            <a:r>
              <a:rPr lang="el" sz="1300"/>
              <a:t>.</a:t>
            </a:r>
            <a:endParaRPr sz="1300"/>
          </a:p>
          <a:p>
            <a:pPr indent="-311150" lvl="0" marL="457200" rtl="0" algn="l">
              <a:spcBef>
                <a:spcPts val="0"/>
              </a:spcBef>
              <a:spcAft>
                <a:spcPts val="0"/>
              </a:spcAft>
              <a:buSzPts val="1300"/>
              <a:buChar char="●"/>
            </a:pPr>
            <a:r>
              <a:rPr lang="el" sz="1300"/>
              <a:t>Note that because was hard to implement we didn’t wrote the Forced Reinsert of an R*-Tree.</a:t>
            </a:r>
            <a:endParaRPr sz="1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Performance Compare</a:t>
            </a:r>
            <a:endParaRPr/>
          </a:p>
        </p:txBody>
      </p:sp>
      <p:sp>
        <p:nvSpPr>
          <p:cNvPr id="283" name="Google Shape;283;p43"/>
          <p:cNvSpPr txBox="1"/>
          <p:nvPr>
            <p:ph idx="1" type="body"/>
          </p:nvPr>
        </p:nvSpPr>
        <p:spPr>
          <a:xfrm>
            <a:off x="4635050" y="1231325"/>
            <a:ext cx="4325400" cy="3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300"/>
              <a:t>From the graph we can observe the following:</a:t>
            </a:r>
            <a:endParaRPr sz="1300"/>
          </a:p>
          <a:p>
            <a:pPr indent="-311150" lvl="0" marL="457200" rtl="0" algn="l">
              <a:spcBef>
                <a:spcPts val="1000"/>
              </a:spcBef>
              <a:spcAft>
                <a:spcPts val="0"/>
              </a:spcAft>
              <a:buSzPts val="1300"/>
              <a:buChar char="●"/>
            </a:pPr>
            <a:r>
              <a:rPr lang="el" sz="1300"/>
              <a:t>R-Tree with Linear split is the faster solution to insert the records which is obvious because the node splitting algorithm runs in linear time.</a:t>
            </a:r>
            <a:endParaRPr sz="1300"/>
          </a:p>
          <a:p>
            <a:pPr indent="-311150" lvl="0" marL="457200" rtl="0" algn="l">
              <a:spcBef>
                <a:spcPts val="1000"/>
              </a:spcBef>
              <a:spcAft>
                <a:spcPts val="0"/>
              </a:spcAft>
              <a:buSzPts val="1300"/>
              <a:buChar char="●"/>
            </a:pPr>
            <a:r>
              <a:rPr lang="el" sz="1300"/>
              <a:t>R*-Tree is the slowest solution to insert the records because:</a:t>
            </a:r>
            <a:endParaRPr sz="1300"/>
          </a:p>
          <a:p>
            <a:pPr indent="-311150" lvl="1" marL="914400" rtl="0" algn="l">
              <a:spcBef>
                <a:spcPts val="0"/>
              </a:spcBef>
              <a:spcAft>
                <a:spcPts val="0"/>
              </a:spcAft>
              <a:buSzPts val="1300"/>
              <a:buChar char="○"/>
            </a:pPr>
            <a:r>
              <a:rPr lang="el" sz="1300"/>
              <a:t>Probably more splits are happening.</a:t>
            </a:r>
            <a:endParaRPr sz="1300"/>
          </a:p>
          <a:p>
            <a:pPr indent="-311150" lvl="1" marL="914400" rtl="0" algn="l">
              <a:spcBef>
                <a:spcPts val="0"/>
              </a:spcBef>
              <a:spcAft>
                <a:spcPts val="0"/>
              </a:spcAft>
              <a:buSzPts val="1300"/>
              <a:buChar char="○"/>
            </a:pPr>
            <a:r>
              <a:rPr lang="el" sz="1300"/>
              <a:t>The </a:t>
            </a:r>
            <a:r>
              <a:rPr b="1" lang="el" sz="1300"/>
              <a:t>ChooseSubtree</a:t>
            </a:r>
            <a:r>
              <a:rPr lang="el" sz="1300"/>
              <a:t> algorithm is slower that the </a:t>
            </a:r>
            <a:r>
              <a:rPr b="1" lang="el" sz="1300"/>
              <a:t>ChooseSubtree </a:t>
            </a:r>
            <a:r>
              <a:rPr lang="el" sz="1300"/>
              <a:t>algorithm of the R-Tree, even with the optimization.</a:t>
            </a:r>
            <a:endParaRPr sz="1300"/>
          </a:p>
        </p:txBody>
      </p:sp>
      <p:pic>
        <p:nvPicPr>
          <p:cNvPr id="284" name="Google Shape;284;p43"/>
          <p:cNvPicPr preferRelativeResize="0"/>
          <p:nvPr/>
        </p:nvPicPr>
        <p:blipFill>
          <a:blip r:embed="rId3">
            <a:alphaModFix/>
          </a:blip>
          <a:stretch>
            <a:fillRect/>
          </a:stretch>
        </p:blipFill>
        <p:spPr>
          <a:xfrm>
            <a:off x="185150" y="1231350"/>
            <a:ext cx="4449909" cy="3337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Performance Compare</a:t>
            </a:r>
            <a:endParaRPr/>
          </a:p>
        </p:txBody>
      </p:sp>
      <p:sp>
        <p:nvSpPr>
          <p:cNvPr id="290" name="Google Shape;290;p44"/>
          <p:cNvSpPr txBox="1"/>
          <p:nvPr>
            <p:ph idx="1" type="body"/>
          </p:nvPr>
        </p:nvSpPr>
        <p:spPr>
          <a:xfrm>
            <a:off x="4635050" y="1231325"/>
            <a:ext cx="4325400" cy="3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200"/>
              <a:t>From the graph we can observe the following:</a:t>
            </a:r>
            <a:endParaRPr sz="1200"/>
          </a:p>
          <a:p>
            <a:pPr indent="-304800" lvl="0" marL="457200" rtl="0" algn="l">
              <a:spcBef>
                <a:spcPts val="1000"/>
              </a:spcBef>
              <a:spcAft>
                <a:spcPts val="0"/>
              </a:spcAft>
              <a:buSzPts val="1200"/>
              <a:buChar char="●"/>
            </a:pPr>
            <a:r>
              <a:rPr lang="el" sz="1200"/>
              <a:t>Every R-Tree and its variation, R* Tree perform better than the Naive approach of the Range Query Problem.</a:t>
            </a:r>
            <a:endParaRPr sz="1200"/>
          </a:p>
          <a:p>
            <a:pPr indent="-304800" lvl="0" marL="457200" rtl="0" algn="l">
              <a:spcBef>
                <a:spcPts val="1000"/>
              </a:spcBef>
              <a:spcAft>
                <a:spcPts val="0"/>
              </a:spcAft>
              <a:buSzPts val="1200"/>
              <a:buChar char="●"/>
            </a:pPr>
            <a:r>
              <a:rPr lang="el" sz="1200"/>
              <a:t>For each tree independently, the change of </a:t>
            </a:r>
            <a:r>
              <a:rPr b="1" lang="el" sz="1200"/>
              <a:t>m </a:t>
            </a:r>
            <a:r>
              <a:rPr lang="el" sz="1200"/>
              <a:t>does not affect in most cases very much the performance.</a:t>
            </a:r>
            <a:endParaRPr sz="1200"/>
          </a:p>
          <a:p>
            <a:pPr indent="-304800" lvl="0" marL="457200" rtl="0" algn="l">
              <a:spcBef>
                <a:spcPts val="1000"/>
              </a:spcBef>
              <a:spcAft>
                <a:spcPts val="0"/>
              </a:spcAft>
              <a:buSzPts val="1200"/>
              <a:buChar char="●"/>
            </a:pPr>
            <a:r>
              <a:rPr lang="el" sz="1200"/>
              <a:t>R-Tree with linear split has increasing range query time while the other trees are keeping their times low.</a:t>
            </a:r>
            <a:endParaRPr sz="1200"/>
          </a:p>
          <a:p>
            <a:pPr indent="-304800" lvl="0" marL="457200" rtl="0" algn="l">
              <a:spcBef>
                <a:spcPts val="1000"/>
              </a:spcBef>
              <a:spcAft>
                <a:spcPts val="1000"/>
              </a:spcAft>
              <a:buSzPts val="1200"/>
              <a:buChar char="●"/>
            </a:pPr>
            <a:r>
              <a:rPr lang="el" sz="1200"/>
              <a:t>R-Tree with Quadratic split is faster than R*-Tree and keeps is average query time near 0 ms which indeed is true because the R-Tree answers all the range queries in 2 secs while R*-Tree needs 12 secs.</a:t>
            </a:r>
            <a:endParaRPr sz="1200"/>
          </a:p>
        </p:txBody>
      </p:sp>
      <p:pic>
        <p:nvPicPr>
          <p:cNvPr id="291" name="Google Shape;291;p44"/>
          <p:cNvPicPr preferRelativeResize="0"/>
          <p:nvPr/>
        </p:nvPicPr>
        <p:blipFill rotWithShape="1">
          <a:blip r:embed="rId3">
            <a:alphaModFix/>
          </a:blip>
          <a:srcRect b="0" l="0" r="0" t="0"/>
          <a:stretch/>
        </p:blipFill>
        <p:spPr>
          <a:xfrm>
            <a:off x="185150" y="1231350"/>
            <a:ext cx="4449909" cy="3337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5" name="Shape 295"/>
        <p:cNvGrpSpPr/>
        <p:nvPr/>
      </p:nvGrpSpPr>
      <p:grpSpPr>
        <a:xfrm>
          <a:off x="0" y="0"/>
          <a:ext cx="0" cy="0"/>
          <a:chOff x="0" y="0"/>
          <a:chExt cx="0" cy="0"/>
        </a:xfrm>
      </p:grpSpPr>
      <p:sp>
        <p:nvSpPr>
          <p:cNvPr id="296" name="Google Shape;296;p4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Performance Compare</a:t>
            </a:r>
            <a:endParaRPr/>
          </a:p>
        </p:txBody>
      </p:sp>
      <p:sp>
        <p:nvSpPr>
          <p:cNvPr id="297" name="Google Shape;297;p45"/>
          <p:cNvSpPr txBox="1"/>
          <p:nvPr>
            <p:ph idx="1" type="body"/>
          </p:nvPr>
        </p:nvSpPr>
        <p:spPr>
          <a:xfrm>
            <a:off x="4635050" y="1231325"/>
            <a:ext cx="4325400" cy="3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200"/>
              <a:t>From the graph we can observe the following:</a:t>
            </a:r>
            <a:endParaRPr sz="1200"/>
          </a:p>
          <a:p>
            <a:pPr indent="-304800" lvl="0" marL="457200" rtl="0" algn="l">
              <a:spcBef>
                <a:spcPts val="1000"/>
              </a:spcBef>
              <a:spcAft>
                <a:spcPts val="0"/>
              </a:spcAft>
              <a:buSzPts val="1200"/>
              <a:buChar char="●"/>
            </a:pPr>
            <a:r>
              <a:rPr lang="el" sz="1200"/>
              <a:t>All the different types of R-Trees does not show huge difference between their optimal value of </a:t>
            </a:r>
            <a:r>
              <a:rPr b="1" lang="el" sz="1200"/>
              <a:t>m </a:t>
            </a:r>
            <a:r>
              <a:rPr lang="el" sz="1200"/>
              <a:t>and the one that we gave explicitly, instead of both R-Trees where we can see in the start some difference where the optimal value performs better.</a:t>
            </a:r>
            <a:endParaRPr sz="1200"/>
          </a:p>
          <a:p>
            <a:pPr indent="-304800" lvl="0" marL="457200" rtl="0" algn="l">
              <a:spcBef>
                <a:spcPts val="1000"/>
              </a:spcBef>
              <a:spcAft>
                <a:spcPts val="0"/>
              </a:spcAft>
              <a:buSzPts val="1200"/>
              <a:buChar char="●"/>
            </a:pPr>
            <a:r>
              <a:rPr lang="el" sz="1200"/>
              <a:t>R-Tree with Quadratic split starts with small value and continues with small value.</a:t>
            </a:r>
            <a:endParaRPr sz="1200"/>
          </a:p>
          <a:p>
            <a:pPr indent="-304800" lvl="0" marL="457200" rtl="0" algn="l">
              <a:spcBef>
                <a:spcPts val="1000"/>
              </a:spcBef>
              <a:spcAft>
                <a:spcPts val="1000"/>
              </a:spcAft>
              <a:buSzPts val="1200"/>
              <a:buChar char="●"/>
            </a:pPr>
            <a:r>
              <a:rPr lang="el" sz="1200"/>
              <a:t>R*-Tree starts with a high value but ends with a value near the one of the R-Tree with Quadratic Split which is optimal. </a:t>
            </a:r>
            <a:endParaRPr sz="1200"/>
          </a:p>
        </p:txBody>
      </p:sp>
      <p:pic>
        <p:nvPicPr>
          <p:cNvPr id="298" name="Google Shape;298;p45"/>
          <p:cNvPicPr preferRelativeResize="0"/>
          <p:nvPr/>
        </p:nvPicPr>
        <p:blipFill rotWithShape="1">
          <a:blip r:embed="rId3">
            <a:alphaModFix/>
          </a:blip>
          <a:srcRect b="0" l="0" r="0" t="0"/>
          <a:stretch/>
        </p:blipFill>
        <p:spPr>
          <a:xfrm>
            <a:off x="185150" y="1231350"/>
            <a:ext cx="4449909" cy="3337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2" name="Shape 302"/>
        <p:cNvGrpSpPr/>
        <p:nvPr/>
      </p:nvGrpSpPr>
      <p:grpSpPr>
        <a:xfrm>
          <a:off x="0" y="0"/>
          <a:ext cx="0" cy="0"/>
          <a:chOff x="0" y="0"/>
          <a:chExt cx="0" cy="0"/>
        </a:xfrm>
      </p:grpSpPr>
      <p:sp>
        <p:nvSpPr>
          <p:cNvPr id="303" name="Google Shape;303;p4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R-Tree Performance Compare</a:t>
            </a:r>
            <a:endParaRPr/>
          </a:p>
        </p:txBody>
      </p:sp>
      <p:sp>
        <p:nvSpPr>
          <p:cNvPr id="304" name="Google Shape;304;p46"/>
          <p:cNvSpPr txBox="1"/>
          <p:nvPr>
            <p:ph idx="1" type="body"/>
          </p:nvPr>
        </p:nvSpPr>
        <p:spPr>
          <a:xfrm>
            <a:off x="311700" y="1231325"/>
            <a:ext cx="8648700" cy="3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300"/>
              <a:t>From the previous graphs we can conclude the following:</a:t>
            </a:r>
            <a:endParaRPr sz="1300"/>
          </a:p>
          <a:p>
            <a:pPr indent="-311150" lvl="0" marL="457200" rtl="0" algn="l">
              <a:spcBef>
                <a:spcPts val="1000"/>
              </a:spcBef>
              <a:spcAft>
                <a:spcPts val="0"/>
              </a:spcAft>
              <a:buSzPts val="1300"/>
              <a:buChar char="●"/>
            </a:pPr>
            <a:r>
              <a:rPr lang="el" sz="1300"/>
              <a:t>The clear winner, paradoxically, is the </a:t>
            </a:r>
            <a:r>
              <a:rPr b="1" lang="el" sz="1300"/>
              <a:t>R-Tree with Quadratic Split</a:t>
            </a:r>
            <a:r>
              <a:rPr lang="el" sz="1300"/>
              <a:t> because:</a:t>
            </a:r>
            <a:endParaRPr sz="1300"/>
          </a:p>
          <a:p>
            <a:pPr indent="-311150" lvl="1" marL="914400" rtl="0" algn="l">
              <a:spcBef>
                <a:spcPts val="0"/>
              </a:spcBef>
              <a:spcAft>
                <a:spcPts val="0"/>
              </a:spcAft>
              <a:buSzPts val="1300"/>
              <a:buChar char="○"/>
            </a:pPr>
            <a:r>
              <a:rPr lang="el" sz="1300"/>
              <a:t>It is much more faster in insertions that the R*-Tree.</a:t>
            </a:r>
            <a:endParaRPr sz="1300"/>
          </a:p>
          <a:p>
            <a:pPr indent="-311150" lvl="1" marL="914400" rtl="0" algn="l">
              <a:spcBef>
                <a:spcPts val="0"/>
              </a:spcBef>
              <a:spcAft>
                <a:spcPts val="0"/>
              </a:spcAft>
              <a:buSzPts val="1300"/>
              <a:buChar char="○"/>
            </a:pPr>
            <a:r>
              <a:rPr lang="el" sz="1300"/>
              <a:t>It is much more faster in Range Queries than R*-Tree.</a:t>
            </a:r>
            <a:endParaRPr sz="1300"/>
          </a:p>
          <a:p>
            <a:pPr indent="-311150" lvl="1" marL="914400" rtl="0" algn="l">
              <a:spcBef>
                <a:spcPts val="0"/>
              </a:spcBef>
              <a:spcAft>
                <a:spcPts val="0"/>
              </a:spcAft>
              <a:buSzPts val="1300"/>
              <a:buChar char="○"/>
            </a:pPr>
            <a:r>
              <a:rPr lang="el" sz="1300"/>
              <a:t>This might happen because R*-Tree does not do the Forced Reinsert.</a:t>
            </a:r>
            <a:endParaRPr sz="1300"/>
          </a:p>
          <a:p>
            <a:pPr indent="-311150" lvl="0" marL="457200" rtl="0" algn="l">
              <a:spcBef>
                <a:spcPts val="1000"/>
              </a:spcBef>
              <a:spcAft>
                <a:spcPts val="0"/>
              </a:spcAft>
              <a:buSzPts val="1300"/>
              <a:buChar char="●"/>
            </a:pPr>
            <a:r>
              <a:rPr lang="el" sz="1300"/>
              <a:t>The Range Query average time of every R-Tree Variation is much more lower than the average time of the Naive Approach, thus the use of R-Trees are proved to be a good approach for answering Range Queries.</a:t>
            </a:r>
            <a:endParaRPr sz="1300"/>
          </a:p>
          <a:p>
            <a:pPr indent="-311150" lvl="0" marL="457200" rtl="0" algn="l">
              <a:spcBef>
                <a:spcPts val="0"/>
              </a:spcBef>
              <a:spcAft>
                <a:spcPts val="0"/>
              </a:spcAft>
              <a:buSzPts val="1300"/>
              <a:buChar char="●"/>
            </a:pPr>
            <a:r>
              <a:rPr lang="el" sz="1300"/>
              <a:t>Finally, we can say that the average time complexity of DBSCAN with the use of R-Trees, to answer the Range Queries is              .</a:t>
            </a:r>
            <a:endParaRPr sz="1300"/>
          </a:p>
          <a:p>
            <a:pPr indent="-311150" lvl="0" marL="457200" rtl="0" algn="l">
              <a:spcBef>
                <a:spcPts val="1000"/>
              </a:spcBef>
              <a:spcAft>
                <a:spcPts val="0"/>
              </a:spcAft>
              <a:buSzPts val="1300"/>
              <a:buChar char="●"/>
            </a:pPr>
            <a:r>
              <a:rPr lang="el" sz="1300"/>
              <a:t>Note that, that if we even have to insert the given data in an R-Tree before running DBSCAN, we don’t have to add the data one by one but instead we can use efficient bulk loading algorithms as the one mentioned in [4].</a:t>
            </a:r>
            <a:endParaRPr sz="1300"/>
          </a:p>
        </p:txBody>
      </p:sp>
      <p:pic>
        <p:nvPicPr>
          <p:cNvPr descr="\mathcal{O}(nlogn)" id="305" name="Google Shape;305;p46" title="MathEquation,#000000"/>
          <p:cNvPicPr preferRelativeResize="0"/>
          <p:nvPr/>
        </p:nvPicPr>
        <p:blipFill>
          <a:blip r:embed="rId3">
            <a:alphaModFix/>
          </a:blip>
          <a:stretch>
            <a:fillRect/>
          </a:stretch>
        </p:blipFill>
        <p:spPr>
          <a:xfrm>
            <a:off x="1596825" y="3421075"/>
            <a:ext cx="634100" cy="189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a:t>
            </a:r>
            <a:endParaRPr/>
          </a:p>
        </p:txBody>
      </p:sp>
      <p:sp>
        <p:nvSpPr>
          <p:cNvPr id="311" name="Google Shape;311;p4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A</a:t>
            </a:r>
            <a:r>
              <a:rPr lang="el"/>
              <a:t> Voronoi diagram is a partition of a plane into </a:t>
            </a:r>
            <a:endParaRPr/>
          </a:p>
          <a:p>
            <a:pPr indent="0" lvl="0" marL="0" rtl="0" algn="l">
              <a:spcBef>
                <a:spcPts val="1600"/>
              </a:spcBef>
              <a:spcAft>
                <a:spcPts val="0"/>
              </a:spcAft>
              <a:buNone/>
            </a:pPr>
            <a:r>
              <a:rPr lang="el"/>
              <a:t>regions close to each of a given set of objects</a:t>
            </a:r>
            <a:br>
              <a:rPr lang="el"/>
            </a:br>
            <a:endParaRPr/>
          </a:p>
          <a:p>
            <a:pPr indent="0" lvl="0" marL="0" rtl="0" algn="l">
              <a:spcBef>
                <a:spcPts val="1600"/>
              </a:spcBef>
              <a:spcAft>
                <a:spcPts val="0"/>
              </a:spcAft>
              <a:buNone/>
            </a:pPr>
            <a:r>
              <a:rPr lang="el"/>
              <a:t>It has a</a:t>
            </a:r>
            <a:r>
              <a:rPr lang="el"/>
              <a:t> finite set of points </a:t>
            </a:r>
            <a:r>
              <a:rPr lang="el" sz="1350">
                <a:solidFill>
                  <a:srgbClr val="202122"/>
                </a:solidFill>
                <a:latin typeface="Arial"/>
                <a:ea typeface="Arial"/>
                <a:cs typeface="Arial"/>
                <a:sym typeface="Arial"/>
              </a:rPr>
              <a:t>{</a:t>
            </a:r>
            <a:r>
              <a:rPr i="1" lang="el" sz="1350">
                <a:solidFill>
                  <a:srgbClr val="202122"/>
                </a:solidFill>
                <a:latin typeface="Arial"/>
                <a:ea typeface="Arial"/>
                <a:cs typeface="Arial"/>
                <a:sym typeface="Arial"/>
              </a:rPr>
              <a:t>p</a:t>
            </a:r>
            <a:r>
              <a:rPr baseline="-25000" lang="el" sz="1700">
                <a:solidFill>
                  <a:srgbClr val="202122"/>
                </a:solidFill>
                <a:latin typeface="Arial"/>
                <a:ea typeface="Arial"/>
                <a:cs typeface="Arial"/>
                <a:sym typeface="Arial"/>
              </a:rPr>
              <a:t>1</a:t>
            </a:r>
            <a:r>
              <a:rPr lang="el" sz="1350">
                <a:solidFill>
                  <a:srgbClr val="202122"/>
                </a:solidFill>
                <a:latin typeface="Arial"/>
                <a:ea typeface="Arial"/>
                <a:cs typeface="Arial"/>
                <a:sym typeface="Arial"/>
              </a:rPr>
              <a:t>, ..., </a:t>
            </a:r>
            <a:r>
              <a:rPr i="1" lang="el" sz="1350">
                <a:solidFill>
                  <a:srgbClr val="202122"/>
                </a:solidFill>
                <a:latin typeface="Arial"/>
                <a:ea typeface="Arial"/>
                <a:cs typeface="Arial"/>
                <a:sym typeface="Arial"/>
              </a:rPr>
              <a:t>p</a:t>
            </a:r>
            <a:r>
              <a:rPr baseline="-25000" i="1" lang="el" sz="1700">
                <a:solidFill>
                  <a:srgbClr val="202122"/>
                </a:solidFill>
                <a:latin typeface="Arial"/>
                <a:ea typeface="Arial"/>
                <a:cs typeface="Arial"/>
                <a:sym typeface="Arial"/>
              </a:rPr>
              <a:t>n</a:t>
            </a:r>
            <a:r>
              <a:rPr lang="el" sz="1350">
                <a:solidFill>
                  <a:srgbClr val="202122"/>
                </a:solidFill>
                <a:latin typeface="Arial"/>
                <a:ea typeface="Arial"/>
                <a:cs typeface="Arial"/>
                <a:sym typeface="Arial"/>
              </a:rPr>
              <a:t>}</a:t>
            </a:r>
            <a:r>
              <a:rPr lang="el"/>
              <a:t>in the Euclidean </a:t>
            </a:r>
            <a:endParaRPr/>
          </a:p>
          <a:p>
            <a:pPr indent="0" lvl="0" marL="0" rtl="0" algn="l">
              <a:spcBef>
                <a:spcPts val="1600"/>
              </a:spcBef>
              <a:spcAft>
                <a:spcPts val="0"/>
              </a:spcAft>
              <a:buNone/>
            </a:pPr>
            <a:r>
              <a:rPr lang="el"/>
              <a:t>plane. </a:t>
            </a:r>
            <a:endParaRPr/>
          </a:p>
          <a:p>
            <a:pPr indent="0" lvl="0" marL="0" rtl="0" algn="l">
              <a:spcBef>
                <a:spcPts val="1600"/>
              </a:spcBef>
              <a:spcAft>
                <a:spcPts val="0"/>
              </a:spcAft>
              <a:buNone/>
            </a:pPr>
            <a:r>
              <a:rPr lang="el"/>
              <a:t>Each cell includes a point or else a </a:t>
            </a:r>
            <a:r>
              <a:rPr b="1" lang="el"/>
              <a:t>site</a:t>
            </a:r>
            <a:r>
              <a:rPr lang="el"/>
              <a:t> </a:t>
            </a:r>
            <a:endParaRPr/>
          </a:p>
          <a:p>
            <a:pPr indent="0" lvl="0" marL="0" rtl="0" algn="l">
              <a:spcBef>
                <a:spcPts val="1600"/>
              </a:spcBef>
              <a:spcAft>
                <a:spcPts val="1600"/>
              </a:spcAft>
              <a:buNone/>
            </a:pPr>
            <a:r>
              <a:rPr lang="el"/>
              <a:t>and it’s called a </a:t>
            </a:r>
            <a:r>
              <a:rPr b="1" lang="el"/>
              <a:t>Voronoi Cell</a:t>
            </a:r>
            <a:r>
              <a:rPr lang="el"/>
              <a:t>.</a:t>
            </a:r>
            <a:endParaRPr/>
          </a:p>
        </p:txBody>
      </p:sp>
      <p:pic>
        <p:nvPicPr>
          <p:cNvPr id="312" name="Google Shape;312;p47"/>
          <p:cNvPicPr preferRelativeResize="0"/>
          <p:nvPr/>
        </p:nvPicPr>
        <p:blipFill>
          <a:blip r:embed="rId3">
            <a:alphaModFix/>
          </a:blip>
          <a:stretch>
            <a:fillRect/>
          </a:stretch>
        </p:blipFill>
        <p:spPr>
          <a:xfrm>
            <a:off x="5406124" y="1078275"/>
            <a:ext cx="3571350" cy="358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	</a:t>
            </a:r>
            <a:endParaRPr/>
          </a:p>
        </p:txBody>
      </p:sp>
      <p:sp>
        <p:nvSpPr>
          <p:cNvPr id="318" name="Google Shape;318;p4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Definition:</a:t>
            </a:r>
            <a:endParaRPr u="sng"/>
          </a:p>
          <a:p>
            <a:pPr indent="0" lvl="0" marL="0" rtl="0" algn="l">
              <a:spcBef>
                <a:spcPts val="1600"/>
              </a:spcBef>
              <a:spcAft>
                <a:spcPts val="0"/>
              </a:spcAft>
              <a:buNone/>
            </a:pPr>
            <a:r>
              <a:rPr lang="el"/>
              <a:t>Let S = </a:t>
            </a:r>
            <a:r>
              <a:rPr lang="el" sz="1250">
                <a:solidFill>
                  <a:srgbClr val="202122"/>
                </a:solidFill>
                <a:latin typeface="Arial"/>
                <a:ea typeface="Arial"/>
                <a:cs typeface="Arial"/>
                <a:sym typeface="Arial"/>
              </a:rPr>
              <a:t>{</a:t>
            </a:r>
            <a:r>
              <a:rPr i="1" lang="el" sz="1250">
                <a:solidFill>
                  <a:srgbClr val="202122"/>
                </a:solidFill>
                <a:latin typeface="Arial"/>
                <a:ea typeface="Arial"/>
                <a:cs typeface="Arial"/>
                <a:sym typeface="Arial"/>
              </a:rPr>
              <a:t>p</a:t>
            </a:r>
            <a:r>
              <a:rPr baseline="-25000" lang="el" sz="1600">
                <a:solidFill>
                  <a:srgbClr val="202122"/>
                </a:solidFill>
                <a:latin typeface="Arial"/>
                <a:ea typeface="Arial"/>
                <a:cs typeface="Arial"/>
                <a:sym typeface="Arial"/>
              </a:rPr>
              <a:t>1</a:t>
            </a:r>
            <a:r>
              <a:rPr lang="el" sz="1250">
                <a:solidFill>
                  <a:srgbClr val="202122"/>
                </a:solidFill>
                <a:latin typeface="Arial"/>
                <a:ea typeface="Arial"/>
                <a:cs typeface="Arial"/>
                <a:sym typeface="Arial"/>
              </a:rPr>
              <a:t>, ..., </a:t>
            </a:r>
            <a:r>
              <a:rPr i="1" lang="el" sz="1250">
                <a:solidFill>
                  <a:srgbClr val="202122"/>
                </a:solidFill>
                <a:latin typeface="Arial"/>
                <a:ea typeface="Arial"/>
                <a:cs typeface="Arial"/>
                <a:sym typeface="Arial"/>
              </a:rPr>
              <a:t>p</a:t>
            </a:r>
            <a:r>
              <a:rPr baseline="-25000" i="1" lang="el" sz="1600">
                <a:solidFill>
                  <a:srgbClr val="202122"/>
                </a:solidFill>
                <a:latin typeface="Arial"/>
                <a:ea typeface="Arial"/>
                <a:cs typeface="Arial"/>
                <a:sym typeface="Arial"/>
              </a:rPr>
              <a:t>n</a:t>
            </a:r>
            <a:r>
              <a:rPr lang="el" sz="1250">
                <a:solidFill>
                  <a:srgbClr val="202122"/>
                </a:solidFill>
                <a:latin typeface="Arial"/>
                <a:ea typeface="Arial"/>
                <a:cs typeface="Arial"/>
                <a:sym typeface="Arial"/>
              </a:rPr>
              <a:t>}</a:t>
            </a:r>
            <a:r>
              <a:rPr lang="el" sz="2000"/>
              <a:t> </a:t>
            </a:r>
            <a:r>
              <a:rPr lang="el"/>
              <a:t> be a given set of n points in an m-dimensional Euclidean space and let d(a, b) denote the distance between the points a and b in this space. </a:t>
            </a:r>
            <a:endParaRPr/>
          </a:p>
          <a:p>
            <a:pPr indent="0" lvl="0" marL="0" rtl="0" algn="l">
              <a:spcBef>
                <a:spcPts val="1600"/>
              </a:spcBef>
              <a:spcAft>
                <a:spcPts val="0"/>
              </a:spcAft>
              <a:buNone/>
            </a:pPr>
            <a:r>
              <a:rPr lang="el"/>
              <a:t>The Voronoi diagram of S is defined as the subdivision of the space into n cells, one for each point in S. A point u lies in the cell corresponding to the point pi if d(u, pi) &lt; d(u, pj) for each pj ∈ S and j ≠ i.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a:t>
            </a:r>
            <a:endParaRPr/>
          </a:p>
        </p:txBody>
      </p:sp>
      <p:pic>
        <p:nvPicPr>
          <p:cNvPr id="324" name="Google Shape;324;p49"/>
          <p:cNvPicPr preferRelativeResize="0"/>
          <p:nvPr/>
        </p:nvPicPr>
        <p:blipFill>
          <a:blip r:embed="rId3">
            <a:alphaModFix/>
          </a:blip>
          <a:stretch>
            <a:fillRect/>
          </a:stretch>
        </p:blipFill>
        <p:spPr>
          <a:xfrm>
            <a:off x="2712313" y="1058225"/>
            <a:ext cx="3719375" cy="3719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a:t>
            </a:r>
            <a:endParaRPr/>
          </a:p>
        </p:txBody>
      </p:sp>
      <p:pic>
        <p:nvPicPr>
          <p:cNvPr id="330" name="Google Shape;330;p50"/>
          <p:cNvPicPr preferRelativeResize="0"/>
          <p:nvPr/>
        </p:nvPicPr>
        <p:blipFill>
          <a:blip r:embed="rId3">
            <a:alphaModFix/>
          </a:blip>
          <a:stretch>
            <a:fillRect/>
          </a:stretch>
        </p:blipFill>
        <p:spPr>
          <a:xfrm>
            <a:off x="0" y="1058225"/>
            <a:ext cx="5538200" cy="3337003"/>
          </a:xfrm>
          <a:prstGeom prst="rect">
            <a:avLst/>
          </a:prstGeom>
          <a:noFill/>
          <a:ln>
            <a:noFill/>
          </a:ln>
        </p:spPr>
      </p:pic>
      <p:pic>
        <p:nvPicPr>
          <p:cNvPr id="331" name="Google Shape;331;p50"/>
          <p:cNvPicPr preferRelativeResize="0"/>
          <p:nvPr/>
        </p:nvPicPr>
        <p:blipFill>
          <a:blip r:embed="rId4">
            <a:alphaModFix/>
          </a:blip>
          <a:stretch>
            <a:fillRect/>
          </a:stretch>
        </p:blipFill>
        <p:spPr>
          <a:xfrm>
            <a:off x="5538200" y="1368825"/>
            <a:ext cx="3558300" cy="2447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a:t>
            </a:r>
            <a:endParaRPr/>
          </a:p>
        </p:txBody>
      </p:sp>
      <p:sp>
        <p:nvSpPr>
          <p:cNvPr id="337" name="Google Shape;337;p5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l"/>
              <a:t>An easy way to think of voronoi diagram is to create circles from each site with the same radius at the same time. As the circles become bigger, they collide with each other. </a:t>
            </a:r>
            <a:br>
              <a:rPr lang="el"/>
            </a:br>
            <a:br>
              <a:rPr lang="el"/>
            </a:br>
            <a:r>
              <a:rPr lang="el"/>
              <a:t>Two circles together will create a line between them which is called a </a:t>
            </a:r>
            <a:r>
              <a:rPr b="1" lang="el"/>
              <a:t>Voronoi edge. </a:t>
            </a:r>
            <a:br>
              <a:rPr b="1" lang="el"/>
            </a:br>
            <a:br>
              <a:rPr b="1" lang="el"/>
            </a:br>
            <a:r>
              <a:rPr lang="el"/>
              <a:t>Three(or more) sites create a point in the intersection of their voronoi edges and this point is called a </a:t>
            </a:r>
            <a:r>
              <a:rPr b="1" lang="el"/>
              <a:t>Vertex.</a:t>
            </a:r>
            <a:r>
              <a:rPr lang="el"/>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2800"/>
              <a:t>Computational Geometry Contribution</a:t>
            </a:r>
            <a:endParaRPr sz="2800"/>
          </a:p>
        </p:txBody>
      </p:sp>
      <p:sp>
        <p:nvSpPr>
          <p:cNvPr id="81" name="Google Shape;81;p16"/>
          <p:cNvSpPr txBox="1"/>
          <p:nvPr>
            <p:ph idx="1" type="body"/>
          </p:nvPr>
        </p:nvSpPr>
        <p:spPr>
          <a:xfrm>
            <a:off x="512650" y="1329125"/>
            <a:ext cx="8520600" cy="339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l"/>
              <a:t>Computational Geometry </a:t>
            </a:r>
            <a:r>
              <a:rPr lang="el"/>
              <a:t>can contribute to the problem of </a:t>
            </a:r>
            <a:r>
              <a:rPr b="1" lang="el"/>
              <a:t>Clustering </a:t>
            </a:r>
            <a:r>
              <a:rPr lang="el"/>
              <a:t>in the two following ways:</a:t>
            </a:r>
            <a:endParaRPr/>
          </a:p>
          <a:p>
            <a:pPr indent="-342900" lvl="0" marL="914400" rtl="0" algn="l">
              <a:spcBef>
                <a:spcPts val="1600"/>
              </a:spcBef>
              <a:spcAft>
                <a:spcPts val="0"/>
              </a:spcAft>
              <a:buSzPts val="1800"/>
              <a:buAutoNum type="arabicPeriod"/>
            </a:pPr>
            <a:r>
              <a:rPr lang="el"/>
              <a:t>Using some tools that can optimize some subtasks like range queries, nearest neighbors etc. of the already known algorithms such as k-means, hierarchical clustering etc.</a:t>
            </a:r>
            <a:endParaRPr/>
          </a:p>
          <a:p>
            <a:pPr indent="-342900" lvl="0" marL="914400" rtl="0" algn="l">
              <a:spcBef>
                <a:spcPts val="1000"/>
              </a:spcBef>
              <a:spcAft>
                <a:spcPts val="0"/>
              </a:spcAft>
              <a:buSzPts val="1800"/>
              <a:buAutoNum type="arabicPeriod"/>
            </a:pPr>
            <a:r>
              <a:rPr lang="el"/>
              <a:t>Inventing new clustering algorithms using computational geometry principles such as Voronoi Diagram.</a:t>
            </a:r>
            <a:endParaRPr/>
          </a:p>
          <a:p>
            <a:pPr indent="0" lvl="0" marL="0" rtl="0" algn="l">
              <a:spcBef>
                <a:spcPts val="1600"/>
              </a:spcBef>
              <a:spcAft>
                <a:spcPts val="1600"/>
              </a:spcAft>
              <a:buNone/>
            </a:pPr>
            <a:r>
              <a:rPr lang="el"/>
              <a:t>In this presentation firstly we will present the first type of applications and afterwards the second type.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Properties:</a:t>
            </a:r>
            <a:endParaRPr u="sng"/>
          </a:p>
          <a:p>
            <a:pPr indent="-342900" lvl="0" marL="457200" rtl="0" algn="l">
              <a:spcBef>
                <a:spcPts val="1600"/>
              </a:spcBef>
              <a:spcAft>
                <a:spcPts val="0"/>
              </a:spcAft>
              <a:buSzPts val="1800"/>
              <a:buChar char="●"/>
            </a:pPr>
            <a:r>
              <a:rPr lang="el"/>
              <a:t>Two nearby cells have a common voronoi edge. The distance between the edge and the sites of the cells are equal from every point of the voronoi edge.</a:t>
            </a:r>
            <a:endParaRPr/>
          </a:p>
          <a:p>
            <a:pPr indent="-342900" lvl="0" marL="457200" rtl="0" algn="l">
              <a:spcBef>
                <a:spcPts val="0"/>
              </a:spcBef>
              <a:spcAft>
                <a:spcPts val="0"/>
              </a:spcAft>
              <a:buSzPts val="1800"/>
              <a:buChar char="●"/>
            </a:pPr>
            <a:r>
              <a:rPr lang="el"/>
              <a:t>Three cells create a point in the intersection of their voronoi edges. This point is called a vertex and it has the same distance from every site of these three cells.</a:t>
            </a:r>
            <a:endParaRPr/>
          </a:p>
          <a:p>
            <a:pPr indent="-342900" lvl="0" marL="457200" rtl="0" algn="l">
              <a:spcBef>
                <a:spcPts val="0"/>
              </a:spcBef>
              <a:spcAft>
                <a:spcPts val="0"/>
              </a:spcAft>
              <a:buSzPts val="1800"/>
              <a:buChar char="●"/>
            </a:pPr>
            <a:r>
              <a:rPr lang="el"/>
              <a:t>Each vertex has a circle which radius is the distance from the nearby sites. Thus the </a:t>
            </a:r>
            <a:r>
              <a:rPr lang="el"/>
              <a:t>surroundings</a:t>
            </a:r>
            <a:r>
              <a:rPr lang="el"/>
              <a:t> sites are on the boundary of that circle. </a:t>
            </a:r>
            <a:endParaRPr/>
          </a:p>
        </p:txBody>
      </p:sp>
      <p:sp>
        <p:nvSpPr>
          <p:cNvPr id="343" name="Google Shape;343;p5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a:t>
            </a:r>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a:t>
            </a:r>
            <a:endParaRPr/>
          </a:p>
        </p:txBody>
      </p:sp>
      <p:sp>
        <p:nvSpPr>
          <p:cNvPr id="349" name="Google Shape;349;p5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Properties:</a:t>
            </a:r>
            <a:endParaRPr u="sng"/>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l"/>
              <a:t>There are maximum 2n − 5 vertices in a Voronoi diagram of n points.	</a:t>
            </a:r>
            <a:br>
              <a:rPr lang="el"/>
            </a:br>
            <a:endParaRPr/>
          </a:p>
          <a:p>
            <a:pPr indent="-342900" lvl="0" marL="457200" rtl="0" algn="l">
              <a:spcBef>
                <a:spcPts val="0"/>
              </a:spcBef>
              <a:spcAft>
                <a:spcPts val="0"/>
              </a:spcAft>
              <a:buSzPts val="1800"/>
              <a:buChar char="●"/>
            </a:pPr>
            <a:r>
              <a:rPr lang="el"/>
              <a:t>There are maximum 3n-6 edges in a Voronoi diagram of n points</a:t>
            </a:r>
            <a:br>
              <a:rPr lang="el"/>
            </a:br>
            <a:endParaRPr/>
          </a:p>
          <a:p>
            <a:pPr indent="-342900" lvl="0" marL="457200" rtl="0" algn="l">
              <a:spcBef>
                <a:spcPts val="0"/>
              </a:spcBef>
              <a:spcAft>
                <a:spcPts val="0"/>
              </a:spcAft>
              <a:buSzPts val="1800"/>
              <a:buChar char="●"/>
            </a:pPr>
            <a:r>
              <a:rPr lang="el"/>
              <a:t>Number of vertices + Number of edges + Number of points = 1</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l"/>
              <a:t>	</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a:t>
            </a:r>
            <a:endParaRPr/>
          </a:p>
        </p:txBody>
      </p:sp>
      <p:sp>
        <p:nvSpPr>
          <p:cNvPr id="355" name="Google Shape;355;p5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To measure distance we have several metrics. The most common are:</a:t>
            </a:r>
            <a:endParaRPr/>
          </a:p>
          <a:p>
            <a:pPr indent="0" lvl="0" marL="0" rtl="0" algn="l">
              <a:spcBef>
                <a:spcPts val="1600"/>
              </a:spcBef>
              <a:spcAft>
                <a:spcPts val="0"/>
              </a:spcAft>
              <a:buNone/>
            </a:pPr>
            <a:r>
              <a:rPr lang="el"/>
              <a:t>										               		Euclidean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l"/>
              <a:t>										</a:t>
            </a:r>
            <a:endParaRPr/>
          </a:p>
          <a:p>
            <a:pPr indent="0" lvl="0" marL="0" rtl="0" algn="l">
              <a:spcBef>
                <a:spcPts val="1600"/>
              </a:spcBef>
              <a:spcAft>
                <a:spcPts val="1600"/>
              </a:spcAft>
              <a:buNone/>
            </a:pPr>
            <a:r>
              <a:rPr lang="el"/>
              <a:t>														Manhattan</a:t>
            </a:r>
            <a:endParaRPr/>
          </a:p>
        </p:txBody>
      </p:sp>
      <p:pic>
        <p:nvPicPr>
          <p:cNvPr id="356" name="Google Shape;356;p54"/>
          <p:cNvPicPr preferRelativeResize="0"/>
          <p:nvPr/>
        </p:nvPicPr>
        <p:blipFill>
          <a:blip r:embed="rId3">
            <a:alphaModFix/>
          </a:blip>
          <a:stretch>
            <a:fillRect/>
          </a:stretch>
        </p:blipFill>
        <p:spPr>
          <a:xfrm>
            <a:off x="472875" y="1612900"/>
            <a:ext cx="6334089" cy="33971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a:t>
            </a:r>
            <a:endParaRPr/>
          </a:p>
        </p:txBody>
      </p:sp>
      <p:sp>
        <p:nvSpPr>
          <p:cNvPr id="362" name="Google Shape;362;p5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D</a:t>
            </a:r>
            <a:r>
              <a:rPr lang="el" u="sng"/>
              <a:t>elaunay Triangulation:</a:t>
            </a:r>
            <a:endParaRPr u="sng"/>
          </a:p>
          <a:p>
            <a:pPr indent="0" lvl="0" marL="0" rtl="0" algn="l">
              <a:spcBef>
                <a:spcPts val="1600"/>
              </a:spcBef>
              <a:spcAft>
                <a:spcPts val="0"/>
              </a:spcAft>
              <a:buNone/>
            </a:pPr>
            <a:r>
              <a:rPr lang="el"/>
              <a:t>For a given set P of discrete points in a plane </a:t>
            </a:r>
            <a:r>
              <a:rPr b="1" lang="el"/>
              <a:t>Delaunay Triangulation</a:t>
            </a:r>
            <a:r>
              <a:rPr lang="el"/>
              <a:t> is a triangulation such that no point in P is inside the circumcircle of any triangle.</a:t>
            </a:r>
            <a:endParaRPr/>
          </a:p>
          <a:p>
            <a:pPr indent="0" lvl="0" marL="0" rtl="0" algn="l">
              <a:spcBef>
                <a:spcPts val="1600"/>
              </a:spcBef>
              <a:spcAft>
                <a:spcPts val="0"/>
              </a:spcAft>
              <a:buNone/>
            </a:pPr>
            <a:r>
              <a:rPr lang="el"/>
              <a:t>We can extract the delaunay triangulation from a voronoi diagram if we connect all the sites of the surrounding cells.</a:t>
            </a:r>
            <a:endParaRPr/>
          </a:p>
          <a:p>
            <a:pPr indent="0" lvl="0" marL="0" rtl="0" algn="l">
              <a:spcBef>
                <a:spcPts val="1600"/>
              </a:spcBef>
              <a:spcAft>
                <a:spcPts val="0"/>
              </a:spcAft>
              <a:buNone/>
            </a:pPr>
            <a:r>
              <a:rPr lang="el"/>
              <a:t>The 	vertices of the voronoi diagram are the nodes of the delaunay triangulation</a:t>
            </a:r>
            <a:endParaRPr/>
          </a:p>
          <a:p>
            <a:pPr indent="0" lvl="0" marL="0" rtl="0" algn="l">
              <a:spcBef>
                <a:spcPts val="1600"/>
              </a:spcBef>
              <a:spcAft>
                <a:spcPts val="1600"/>
              </a:spcAft>
              <a:buNone/>
            </a:pPr>
            <a:r>
              <a:rPr lang="el"/>
              <a:t>It is unique for each voronoi diagram.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a:t>
            </a:r>
            <a:endParaRPr/>
          </a:p>
        </p:txBody>
      </p:sp>
      <p:sp>
        <p:nvSpPr>
          <p:cNvPr id="368" name="Google Shape;368;p5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Delaunay Triangulation:</a:t>
            </a:r>
            <a:endParaRPr u="sng"/>
          </a:p>
          <a:p>
            <a:pPr indent="0" lvl="0" marL="0" rtl="0" algn="l">
              <a:spcBef>
                <a:spcPts val="1600"/>
              </a:spcBef>
              <a:spcAft>
                <a:spcPts val="1600"/>
              </a:spcAft>
              <a:buClr>
                <a:schemeClr val="dk1"/>
              </a:buClr>
              <a:buSzPts val="1100"/>
              <a:buFont typeface="Arial"/>
              <a:buNone/>
            </a:pPr>
            <a:r>
              <a:t/>
            </a:r>
            <a:endParaRPr u="sng"/>
          </a:p>
        </p:txBody>
      </p:sp>
      <p:pic>
        <p:nvPicPr>
          <p:cNvPr id="369" name="Google Shape;369;p56"/>
          <p:cNvPicPr preferRelativeResize="0"/>
          <p:nvPr/>
        </p:nvPicPr>
        <p:blipFill>
          <a:blip r:embed="rId3">
            <a:alphaModFix/>
          </a:blip>
          <a:stretch>
            <a:fillRect/>
          </a:stretch>
        </p:blipFill>
        <p:spPr>
          <a:xfrm>
            <a:off x="3614150" y="282075"/>
            <a:ext cx="4712100" cy="4712100"/>
          </a:xfrm>
          <a:prstGeom prst="rect">
            <a:avLst/>
          </a:prstGeom>
          <a:noFill/>
          <a:ln>
            <a:noFill/>
          </a:ln>
        </p:spPr>
      </p:pic>
      <p:pic>
        <p:nvPicPr>
          <p:cNvPr id="370" name="Google Shape;370;p56"/>
          <p:cNvPicPr preferRelativeResize="0"/>
          <p:nvPr/>
        </p:nvPicPr>
        <p:blipFill>
          <a:blip r:embed="rId4">
            <a:alphaModFix/>
          </a:blip>
          <a:stretch>
            <a:fillRect/>
          </a:stretch>
        </p:blipFill>
        <p:spPr>
          <a:xfrm>
            <a:off x="371075" y="1567925"/>
            <a:ext cx="3171232" cy="33971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a:t>
            </a:r>
            <a:endParaRPr/>
          </a:p>
          <a:p>
            <a:pPr indent="0" lvl="0" marL="0" rtl="0" algn="l">
              <a:spcBef>
                <a:spcPts val="0"/>
              </a:spcBef>
              <a:spcAft>
                <a:spcPts val="0"/>
              </a:spcAft>
              <a:buNone/>
            </a:pPr>
            <a:r>
              <a:t/>
            </a:r>
            <a:endParaRPr/>
          </a:p>
        </p:txBody>
      </p:sp>
      <p:sp>
        <p:nvSpPr>
          <p:cNvPr id="376" name="Google Shape;376;p5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l"/>
              <a:t>If we take the outer sites of the delaunay triangulation we have the convex hull</a:t>
            </a:r>
            <a:endParaRPr/>
          </a:p>
        </p:txBody>
      </p:sp>
      <p:sp>
        <p:nvSpPr>
          <p:cNvPr id="377" name="Google Shape;377;p57"/>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a:t>
            </a:r>
            <a:endParaRPr/>
          </a:p>
        </p:txBody>
      </p:sp>
      <p:pic>
        <p:nvPicPr>
          <p:cNvPr id="378" name="Google Shape;378;p57"/>
          <p:cNvPicPr preferRelativeResize="0"/>
          <p:nvPr/>
        </p:nvPicPr>
        <p:blipFill>
          <a:blip r:embed="rId3">
            <a:alphaModFix/>
          </a:blip>
          <a:stretch>
            <a:fillRect/>
          </a:stretch>
        </p:blipFill>
        <p:spPr>
          <a:xfrm>
            <a:off x="4419445" y="1967075"/>
            <a:ext cx="4689125" cy="1981825"/>
          </a:xfrm>
          <a:prstGeom prst="rect">
            <a:avLst/>
          </a:prstGeom>
          <a:noFill/>
          <a:ln>
            <a:noFill/>
          </a:ln>
        </p:spPr>
      </p:pic>
      <p:pic>
        <p:nvPicPr>
          <p:cNvPr id="379" name="Google Shape;379;p57"/>
          <p:cNvPicPr preferRelativeResize="0"/>
          <p:nvPr/>
        </p:nvPicPr>
        <p:blipFill>
          <a:blip r:embed="rId4">
            <a:alphaModFix/>
          </a:blip>
          <a:stretch>
            <a:fillRect/>
          </a:stretch>
        </p:blipFill>
        <p:spPr>
          <a:xfrm>
            <a:off x="49475" y="1967075"/>
            <a:ext cx="4457563" cy="1981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Voronoi Diagram</a:t>
            </a:r>
            <a:endParaRPr/>
          </a:p>
        </p:txBody>
      </p:sp>
      <p:sp>
        <p:nvSpPr>
          <p:cNvPr id="385" name="Google Shape;385;p5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Algorithms:</a:t>
            </a:r>
            <a:endParaRPr u="sng"/>
          </a:p>
          <a:p>
            <a:pPr indent="0" lvl="0" marL="0" rtl="0" algn="l">
              <a:spcBef>
                <a:spcPts val="1600"/>
              </a:spcBef>
              <a:spcAft>
                <a:spcPts val="1600"/>
              </a:spcAft>
              <a:buNone/>
            </a:pPr>
            <a:br>
              <a:rPr lang="el"/>
            </a:br>
            <a:r>
              <a:rPr lang="el"/>
              <a:t>Brute force : O(   )</a:t>
            </a:r>
            <a:br>
              <a:rPr lang="el"/>
            </a:br>
            <a:br>
              <a:rPr lang="el"/>
            </a:br>
            <a:r>
              <a:rPr lang="el"/>
              <a:t>Fortune’s Algorithm: O(nlogn) ( Space Complexity: O(n) )</a:t>
            </a:r>
            <a:br>
              <a:rPr lang="el"/>
            </a:br>
            <a:br>
              <a:rPr lang="el"/>
            </a:br>
            <a:r>
              <a:rPr lang="el"/>
              <a:t>Bowyer-Watson: O(nlogn</a:t>
            </a:r>
            <a:r>
              <a:rPr lang="el"/>
              <a:t>) Worst Case: O(   )</a:t>
            </a:r>
            <a:endParaRPr/>
          </a:p>
        </p:txBody>
      </p:sp>
      <p:pic>
        <p:nvPicPr>
          <p:cNvPr descr="n^3" id="386" name="Google Shape;386;p58" title="MathEquation,#000000"/>
          <p:cNvPicPr preferRelativeResize="0"/>
          <p:nvPr/>
        </p:nvPicPr>
        <p:blipFill>
          <a:blip r:embed="rId3">
            <a:alphaModFix/>
          </a:blip>
          <a:stretch>
            <a:fillRect/>
          </a:stretch>
        </p:blipFill>
        <p:spPr>
          <a:xfrm>
            <a:off x="1968375" y="2150875"/>
            <a:ext cx="196950" cy="197701"/>
          </a:xfrm>
          <a:prstGeom prst="rect">
            <a:avLst/>
          </a:prstGeom>
          <a:noFill/>
          <a:ln>
            <a:noFill/>
          </a:ln>
        </p:spPr>
      </p:pic>
      <p:pic>
        <p:nvPicPr>
          <p:cNvPr descr="n^2" id="387" name="Google Shape;387;p58" title="MathEquation,#000000"/>
          <p:cNvPicPr preferRelativeResize="0"/>
          <p:nvPr/>
        </p:nvPicPr>
        <p:blipFill>
          <a:blip r:embed="rId4">
            <a:alphaModFix/>
          </a:blip>
          <a:stretch>
            <a:fillRect/>
          </a:stretch>
        </p:blipFill>
        <p:spPr>
          <a:xfrm>
            <a:off x="4572000" y="3388175"/>
            <a:ext cx="196950" cy="19770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Voronoi Diagram</a:t>
            </a:r>
            <a:endParaRPr/>
          </a:p>
          <a:p>
            <a:pPr indent="0" lvl="0" marL="0" rtl="0" algn="l">
              <a:spcBef>
                <a:spcPts val="0"/>
              </a:spcBef>
              <a:spcAft>
                <a:spcPts val="0"/>
              </a:spcAft>
              <a:buNone/>
            </a:pPr>
            <a:r>
              <a:t/>
            </a:r>
            <a:endParaRPr/>
          </a:p>
        </p:txBody>
      </p:sp>
      <p:sp>
        <p:nvSpPr>
          <p:cNvPr id="393" name="Google Shape;393;p59"/>
          <p:cNvSpPr txBox="1"/>
          <p:nvPr>
            <p:ph idx="1" type="body"/>
          </p:nvPr>
        </p:nvSpPr>
        <p:spPr>
          <a:xfrm>
            <a:off x="5127175" y="2057400"/>
            <a:ext cx="3468300" cy="10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Fortune’s algorithm</a:t>
            </a:r>
            <a:endParaRPr/>
          </a:p>
          <a:p>
            <a:pPr indent="0" lvl="0" marL="0" rtl="0" algn="l">
              <a:spcBef>
                <a:spcPts val="1600"/>
              </a:spcBef>
              <a:spcAft>
                <a:spcPts val="1600"/>
              </a:spcAft>
              <a:buNone/>
            </a:pPr>
            <a:r>
              <a:rPr lang="el" sz="1100" u="sng">
                <a:solidFill>
                  <a:schemeClr val="hlink"/>
                </a:solidFill>
                <a:latin typeface="Arial"/>
                <a:ea typeface="Arial"/>
                <a:cs typeface="Arial"/>
                <a:sym typeface="Arial"/>
                <a:hlinkClick r:id="rId3"/>
              </a:rPr>
              <a:t>https://en.wikipedia.org/wiki/Fortune's_algorithm</a:t>
            </a:r>
            <a:endParaRPr/>
          </a:p>
        </p:txBody>
      </p:sp>
      <p:pic>
        <p:nvPicPr>
          <p:cNvPr id="394" name="Google Shape;394;p59"/>
          <p:cNvPicPr preferRelativeResize="0"/>
          <p:nvPr/>
        </p:nvPicPr>
        <p:blipFill>
          <a:blip r:embed="rId4">
            <a:alphaModFix/>
          </a:blip>
          <a:stretch>
            <a:fillRect/>
          </a:stretch>
        </p:blipFill>
        <p:spPr>
          <a:xfrm>
            <a:off x="496006" y="1189806"/>
            <a:ext cx="4076000" cy="3246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Voronoi Diagram</a:t>
            </a:r>
            <a:endParaRPr/>
          </a:p>
          <a:p>
            <a:pPr indent="0" lvl="0" marL="0" rtl="0" algn="l">
              <a:spcBef>
                <a:spcPts val="0"/>
              </a:spcBef>
              <a:spcAft>
                <a:spcPts val="0"/>
              </a:spcAft>
              <a:buClr>
                <a:schemeClr val="dk1"/>
              </a:buClr>
              <a:buSzPts val="1100"/>
              <a:buFont typeface="Arial"/>
              <a:buNone/>
            </a:pPr>
            <a:r>
              <a:rPr lang="el"/>
              <a:t>          </a:t>
            </a:r>
            <a:endParaRPr/>
          </a:p>
          <a:p>
            <a:pPr indent="0" lvl="0" marL="0" rtl="0" algn="l">
              <a:spcBef>
                <a:spcPts val="0"/>
              </a:spcBef>
              <a:spcAft>
                <a:spcPts val="0"/>
              </a:spcAft>
              <a:buNone/>
            </a:pPr>
            <a:r>
              <a:t/>
            </a:r>
            <a:endParaRPr/>
          </a:p>
        </p:txBody>
      </p:sp>
      <p:sp>
        <p:nvSpPr>
          <p:cNvPr id="400" name="Google Shape;400;p60"/>
          <p:cNvSpPr txBox="1"/>
          <p:nvPr>
            <p:ph idx="1" type="body"/>
          </p:nvPr>
        </p:nvSpPr>
        <p:spPr>
          <a:xfrm>
            <a:off x="3607350" y="606400"/>
            <a:ext cx="5615400" cy="3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l"/>
              <a:t>Bowyer-Watson  </a:t>
            </a:r>
            <a:r>
              <a:rPr lang="el" sz="1100" u="sng">
                <a:solidFill>
                  <a:schemeClr val="hlink"/>
                </a:solidFill>
                <a:latin typeface="Arial"/>
                <a:ea typeface="Arial"/>
                <a:cs typeface="Arial"/>
                <a:sym typeface="Arial"/>
                <a:hlinkClick r:id="rId3"/>
              </a:rPr>
              <a:t>https://en.wikipedia.org/wiki/Bowyer-Watson_algorithm</a:t>
            </a:r>
            <a:endParaRPr/>
          </a:p>
        </p:txBody>
      </p:sp>
      <p:pic>
        <p:nvPicPr>
          <p:cNvPr id="401" name="Google Shape;401;p60"/>
          <p:cNvPicPr preferRelativeResize="0"/>
          <p:nvPr/>
        </p:nvPicPr>
        <p:blipFill>
          <a:blip r:embed="rId4">
            <a:alphaModFix/>
          </a:blip>
          <a:stretch>
            <a:fillRect/>
          </a:stretch>
        </p:blipFill>
        <p:spPr>
          <a:xfrm>
            <a:off x="311701" y="1232300"/>
            <a:ext cx="2439675" cy="1658251"/>
          </a:xfrm>
          <a:prstGeom prst="rect">
            <a:avLst/>
          </a:prstGeom>
          <a:noFill/>
          <a:ln>
            <a:noFill/>
          </a:ln>
        </p:spPr>
      </p:pic>
      <p:pic>
        <p:nvPicPr>
          <p:cNvPr id="402" name="Google Shape;402;p60"/>
          <p:cNvPicPr preferRelativeResize="0"/>
          <p:nvPr/>
        </p:nvPicPr>
        <p:blipFill>
          <a:blip r:embed="rId5">
            <a:alphaModFix/>
          </a:blip>
          <a:stretch>
            <a:fillRect/>
          </a:stretch>
        </p:blipFill>
        <p:spPr>
          <a:xfrm>
            <a:off x="3026924" y="1232300"/>
            <a:ext cx="2530515" cy="1658251"/>
          </a:xfrm>
          <a:prstGeom prst="rect">
            <a:avLst/>
          </a:prstGeom>
          <a:noFill/>
          <a:ln>
            <a:noFill/>
          </a:ln>
        </p:spPr>
      </p:pic>
      <p:pic>
        <p:nvPicPr>
          <p:cNvPr id="403" name="Google Shape;403;p60"/>
          <p:cNvPicPr preferRelativeResize="0"/>
          <p:nvPr/>
        </p:nvPicPr>
        <p:blipFill>
          <a:blip r:embed="rId6">
            <a:alphaModFix/>
          </a:blip>
          <a:stretch>
            <a:fillRect/>
          </a:stretch>
        </p:blipFill>
        <p:spPr>
          <a:xfrm>
            <a:off x="5786048" y="1232300"/>
            <a:ext cx="2571248" cy="1658250"/>
          </a:xfrm>
          <a:prstGeom prst="rect">
            <a:avLst/>
          </a:prstGeom>
          <a:noFill/>
          <a:ln>
            <a:noFill/>
          </a:ln>
        </p:spPr>
      </p:pic>
      <p:pic>
        <p:nvPicPr>
          <p:cNvPr id="404" name="Google Shape;404;p60"/>
          <p:cNvPicPr preferRelativeResize="0"/>
          <p:nvPr/>
        </p:nvPicPr>
        <p:blipFill>
          <a:blip r:embed="rId7">
            <a:alphaModFix/>
          </a:blip>
          <a:stretch>
            <a:fillRect/>
          </a:stretch>
        </p:blipFill>
        <p:spPr>
          <a:xfrm>
            <a:off x="311700" y="3000004"/>
            <a:ext cx="2439676" cy="1568796"/>
          </a:xfrm>
          <a:prstGeom prst="rect">
            <a:avLst/>
          </a:prstGeom>
          <a:noFill/>
          <a:ln>
            <a:noFill/>
          </a:ln>
        </p:spPr>
      </p:pic>
      <p:pic>
        <p:nvPicPr>
          <p:cNvPr id="405" name="Google Shape;405;p60"/>
          <p:cNvPicPr preferRelativeResize="0"/>
          <p:nvPr/>
        </p:nvPicPr>
        <p:blipFill>
          <a:blip r:embed="rId8">
            <a:alphaModFix/>
          </a:blip>
          <a:stretch>
            <a:fillRect/>
          </a:stretch>
        </p:blipFill>
        <p:spPr>
          <a:xfrm>
            <a:off x="3026925" y="3000000"/>
            <a:ext cx="2439675" cy="1564376"/>
          </a:xfrm>
          <a:prstGeom prst="rect">
            <a:avLst/>
          </a:prstGeom>
          <a:noFill/>
          <a:ln>
            <a:noFill/>
          </a:ln>
        </p:spPr>
      </p:pic>
      <p:pic>
        <p:nvPicPr>
          <p:cNvPr id="406" name="Google Shape;406;p60"/>
          <p:cNvPicPr preferRelativeResize="0"/>
          <p:nvPr/>
        </p:nvPicPr>
        <p:blipFill>
          <a:blip r:embed="rId9">
            <a:alphaModFix/>
          </a:blip>
          <a:stretch>
            <a:fillRect/>
          </a:stretch>
        </p:blipFill>
        <p:spPr>
          <a:xfrm>
            <a:off x="5818350" y="3004425"/>
            <a:ext cx="2571250" cy="1564375"/>
          </a:xfrm>
          <a:prstGeom prst="rect">
            <a:avLst/>
          </a:prstGeom>
          <a:noFill/>
          <a:ln>
            <a:noFill/>
          </a:ln>
        </p:spPr>
      </p:pic>
      <p:sp>
        <p:nvSpPr>
          <p:cNvPr id="407" name="Google Shape;407;p60"/>
          <p:cNvSpPr txBox="1"/>
          <p:nvPr/>
        </p:nvSpPr>
        <p:spPr>
          <a:xfrm>
            <a:off x="1396100" y="1143000"/>
            <a:ext cx="47025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latin typeface="Old Standard TT"/>
                <a:ea typeface="Old Standard TT"/>
                <a:cs typeface="Old Standard TT"/>
                <a:sym typeface="Old Standard TT"/>
              </a:rPr>
              <a:t>a</a:t>
            </a:r>
            <a:endParaRPr>
              <a:latin typeface="Old Standard TT"/>
              <a:ea typeface="Old Standard TT"/>
              <a:cs typeface="Old Standard TT"/>
              <a:sym typeface="Old Standard TT"/>
            </a:endParaRPr>
          </a:p>
        </p:txBody>
      </p:sp>
      <p:sp>
        <p:nvSpPr>
          <p:cNvPr id="408" name="Google Shape;408;p60"/>
          <p:cNvSpPr txBox="1"/>
          <p:nvPr/>
        </p:nvSpPr>
        <p:spPr>
          <a:xfrm>
            <a:off x="4177425" y="1102175"/>
            <a:ext cx="160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latin typeface="Old Standard TT"/>
                <a:ea typeface="Old Standard TT"/>
                <a:cs typeface="Old Standard TT"/>
                <a:sym typeface="Old Standard TT"/>
              </a:rPr>
              <a:t>b</a:t>
            </a:r>
            <a:endParaRPr>
              <a:latin typeface="Old Standard TT"/>
              <a:ea typeface="Old Standard TT"/>
              <a:cs typeface="Old Standard TT"/>
              <a:sym typeface="Old Standard TT"/>
            </a:endParaRPr>
          </a:p>
        </p:txBody>
      </p:sp>
      <p:sp>
        <p:nvSpPr>
          <p:cNvPr id="409" name="Google Shape;409;p60"/>
          <p:cNvSpPr txBox="1"/>
          <p:nvPr/>
        </p:nvSpPr>
        <p:spPr>
          <a:xfrm>
            <a:off x="6961425" y="1058225"/>
            <a:ext cx="25713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latin typeface="Old Standard TT"/>
                <a:ea typeface="Old Standard TT"/>
                <a:cs typeface="Old Standard TT"/>
                <a:sym typeface="Old Standard TT"/>
              </a:rPr>
              <a:t>c</a:t>
            </a:r>
            <a:endParaRPr>
              <a:latin typeface="Old Standard TT"/>
              <a:ea typeface="Old Standard TT"/>
              <a:cs typeface="Old Standard TT"/>
              <a:sym typeface="Old Standard TT"/>
            </a:endParaRPr>
          </a:p>
        </p:txBody>
      </p:sp>
      <p:sp>
        <p:nvSpPr>
          <p:cNvPr id="410" name="Google Shape;410;p60"/>
          <p:cNvSpPr txBox="1"/>
          <p:nvPr/>
        </p:nvSpPr>
        <p:spPr>
          <a:xfrm>
            <a:off x="1319900" y="2819400"/>
            <a:ext cx="47025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latin typeface="Old Standard TT"/>
                <a:ea typeface="Old Standard TT"/>
                <a:cs typeface="Old Standard TT"/>
                <a:sym typeface="Old Standard TT"/>
              </a:rPr>
              <a:t>d</a:t>
            </a:r>
            <a:endParaRPr>
              <a:latin typeface="Old Standard TT"/>
              <a:ea typeface="Old Standard TT"/>
              <a:cs typeface="Old Standard TT"/>
              <a:sym typeface="Old Standard TT"/>
            </a:endParaRPr>
          </a:p>
        </p:txBody>
      </p:sp>
      <p:sp>
        <p:nvSpPr>
          <p:cNvPr id="411" name="Google Shape;411;p60"/>
          <p:cNvSpPr txBox="1"/>
          <p:nvPr/>
        </p:nvSpPr>
        <p:spPr>
          <a:xfrm>
            <a:off x="4147475" y="2805775"/>
            <a:ext cx="47025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latin typeface="Old Standard TT"/>
                <a:ea typeface="Old Standard TT"/>
                <a:cs typeface="Old Standard TT"/>
                <a:sym typeface="Old Standard TT"/>
              </a:rPr>
              <a:t>e</a:t>
            </a:r>
            <a:endParaRPr>
              <a:latin typeface="Old Standard TT"/>
              <a:ea typeface="Old Standard TT"/>
              <a:cs typeface="Old Standard TT"/>
              <a:sym typeface="Old Standard TT"/>
            </a:endParaRPr>
          </a:p>
        </p:txBody>
      </p:sp>
      <p:sp>
        <p:nvSpPr>
          <p:cNvPr id="412" name="Google Shape;412;p60"/>
          <p:cNvSpPr txBox="1"/>
          <p:nvPr/>
        </p:nvSpPr>
        <p:spPr>
          <a:xfrm>
            <a:off x="7004950" y="2830275"/>
            <a:ext cx="23595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latin typeface="Old Standard TT"/>
                <a:ea typeface="Old Standard TT"/>
                <a:cs typeface="Old Standard TT"/>
                <a:sym typeface="Old Standard TT"/>
              </a:rPr>
              <a:t>f</a:t>
            </a:r>
            <a:endParaRPr>
              <a:latin typeface="Old Standard TT"/>
              <a:ea typeface="Old Standard TT"/>
              <a:cs typeface="Old Standard TT"/>
              <a:sym typeface="Old Standard T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a:t>
            </a:r>
            <a:endParaRPr/>
          </a:p>
          <a:p>
            <a:pPr indent="0" lvl="0" marL="0" rtl="0" algn="l">
              <a:spcBef>
                <a:spcPts val="0"/>
              </a:spcBef>
              <a:spcAft>
                <a:spcPts val="0"/>
              </a:spcAft>
              <a:buNone/>
            </a:pPr>
            <a:r>
              <a:t/>
            </a:r>
            <a:endParaRPr/>
          </a:p>
        </p:txBody>
      </p:sp>
      <p:sp>
        <p:nvSpPr>
          <p:cNvPr id="418" name="Google Shape;418;p6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is an efficient data mining technique to discover inherent structure of a given dataset.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rPr lang="el"/>
              <a:t>The problem of clustering in general deals with partitioning a dataset consisting of n data points into k (k ≤ n) distinct set of clusters such that the data points within the same cluster are more similar to each other than to the data points in other clusters.</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DBSCAN</a:t>
            </a:r>
            <a:endParaRPr/>
          </a:p>
        </p:txBody>
      </p:sp>
      <p:sp>
        <p:nvSpPr>
          <p:cNvPr id="87" name="Google Shape;87;p1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l" sz="1300"/>
              <a:t>Is a </a:t>
            </a:r>
            <a:r>
              <a:rPr b="1" lang="el" sz="1300"/>
              <a:t>density-based </a:t>
            </a:r>
            <a:r>
              <a:rPr lang="el" sz="1300"/>
              <a:t>algorithm.</a:t>
            </a:r>
            <a:endParaRPr sz="1300"/>
          </a:p>
          <a:p>
            <a:pPr indent="-311150" lvl="0" marL="457200" rtl="0" algn="l">
              <a:spcBef>
                <a:spcPts val="0"/>
              </a:spcBef>
              <a:spcAft>
                <a:spcPts val="0"/>
              </a:spcAft>
              <a:buSzPts val="1300"/>
              <a:buAutoNum type="arabicPeriod"/>
            </a:pPr>
            <a:r>
              <a:rPr lang="el" sz="1300"/>
              <a:t>It produces good results if  the radius and the necessary minimum number of points inside that radius are chosen wisely, and the clusters does not have varying densities.</a:t>
            </a:r>
            <a:endParaRPr sz="1300"/>
          </a:p>
          <a:p>
            <a:pPr indent="-311150" lvl="0" marL="457200" rtl="0" algn="l">
              <a:spcBef>
                <a:spcPts val="0"/>
              </a:spcBef>
              <a:spcAft>
                <a:spcPts val="0"/>
              </a:spcAft>
              <a:buSzPts val="1300"/>
              <a:buAutoNum type="arabicPeriod"/>
            </a:pPr>
            <a:r>
              <a:rPr lang="el" sz="1300"/>
              <a:t>Moreover, this algorithm has the advantage that identifies the noisy points of the dataset.</a:t>
            </a:r>
            <a:endParaRPr sz="1300"/>
          </a:p>
          <a:p>
            <a:pPr indent="-311150" lvl="0" marL="457200" rtl="0" algn="l">
              <a:spcBef>
                <a:spcPts val="0"/>
              </a:spcBef>
              <a:spcAft>
                <a:spcPts val="0"/>
              </a:spcAft>
              <a:buSzPts val="1300"/>
              <a:buAutoNum type="arabicPeriod"/>
            </a:pPr>
            <a:r>
              <a:rPr lang="el" sz="1300"/>
              <a:t>In this algorithm each point is classified in the following three categories.</a:t>
            </a:r>
            <a:endParaRPr sz="1300"/>
          </a:p>
          <a:p>
            <a:pPr indent="-311150" lvl="1" marL="914400" rtl="0" algn="l">
              <a:spcBef>
                <a:spcPts val="0"/>
              </a:spcBef>
              <a:spcAft>
                <a:spcPts val="0"/>
              </a:spcAft>
              <a:buSzPts val="1300"/>
              <a:buAutoNum type="alphaLcPeriod"/>
            </a:pPr>
            <a:r>
              <a:rPr b="1" lang="el" sz="1300"/>
              <a:t>Noise</a:t>
            </a:r>
            <a:r>
              <a:rPr lang="el" sz="1300"/>
              <a:t>: which are the points that does not have the necessary number of neighbors within the given radius.</a:t>
            </a:r>
            <a:endParaRPr sz="1300"/>
          </a:p>
          <a:p>
            <a:pPr indent="-311150" lvl="1" marL="914400" rtl="0" algn="l">
              <a:spcBef>
                <a:spcPts val="0"/>
              </a:spcBef>
              <a:spcAft>
                <a:spcPts val="0"/>
              </a:spcAft>
              <a:buSzPts val="1300"/>
              <a:buAutoNum type="alphaLcPeriod"/>
            </a:pPr>
            <a:r>
              <a:rPr b="1" lang="el" sz="1300"/>
              <a:t>Core</a:t>
            </a:r>
            <a:r>
              <a:rPr lang="el" sz="1300"/>
              <a:t>: the points that have the necessary number of neighbors within the given radius, and its neighbors might belong in the same cluster.</a:t>
            </a:r>
            <a:endParaRPr b="1" sz="1300"/>
          </a:p>
          <a:p>
            <a:pPr indent="-311150" lvl="1" marL="914400" rtl="0" algn="l">
              <a:spcBef>
                <a:spcPts val="0"/>
              </a:spcBef>
              <a:spcAft>
                <a:spcPts val="0"/>
              </a:spcAft>
              <a:buSzPts val="1300"/>
              <a:buAutoNum type="alphaLcPeriod"/>
            </a:pPr>
            <a:r>
              <a:rPr b="1" lang="el" sz="1300"/>
              <a:t>Border</a:t>
            </a:r>
            <a:r>
              <a:rPr lang="el" sz="1300"/>
              <a:t>: the points that does not have </a:t>
            </a:r>
            <a:r>
              <a:rPr lang="el" sz="1300"/>
              <a:t> the necessary number of neighbors within the given radius, but are neighbors within that radius to a core point.</a:t>
            </a:r>
            <a:endParaRPr sz="13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K-Means Initialization with Voronoi Diagram</a:t>
            </a:r>
            <a:endParaRPr/>
          </a:p>
          <a:p>
            <a:pPr indent="0" lvl="0" marL="0" rtl="0" algn="l">
              <a:spcBef>
                <a:spcPts val="0"/>
              </a:spcBef>
              <a:spcAft>
                <a:spcPts val="0"/>
              </a:spcAft>
              <a:buNone/>
            </a:pPr>
            <a:r>
              <a:t/>
            </a:r>
            <a:endParaRPr/>
          </a:p>
        </p:txBody>
      </p:sp>
      <p:sp>
        <p:nvSpPr>
          <p:cNvPr id="424" name="Google Shape;424;p6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l"/>
              <a:t>Computational Geometry tools cannot be used only to make the algorithm more efficient in time perspective but they can also used to improve the results of an algorithm.</a:t>
            </a:r>
            <a:endParaRPr/>
          </a:p>
          <a:p>
            <a:pPr indent="-342900" lvl="0" marL="457200" rtl="0" algn="l">
              <a:spcBef>
                <a:spcPts val="0"/>
              </a:spcBef>
              <a:spcAft>
                <a:spcPts val="0"/>
              </a:spcAft>
              <a:buSzPts val="1800"/>
              <a:buChar char="●"/>
            </a:pPr>
            <a:r>
              <a:rPr lang="el"/>
              <a:t>For instance, K-Means algorithm may be a fast algorithm but the final results are dependent in the choice of the initial centers.</a:t>
            </a:r>
            <a:endParaRPr/>
          </a:p>
          <a:p>
            <a:pPr indent="-342900" lvl="0" marL="457200" rtl="0" algn="l">
              <a:spcBef>
                <a:spcPts val="0"/>
              </a:spcBef>
              <a:spcAft>
                <a:spcPts val="0"/>
              </a:spcAft>
              <a:buSzPts val="1800"/>
              <a:buChar char="●"/>
            </a:pPr>
            <a:r>
              <a:rPr lang="el"/>
              <a:t>Therefore, many algorithms for choosing effectively the initial centers have developed.</a:t>
            </a:r>
            <a:endParaRPr/>
          </a:p>
          <a:p>
            <a:pPr indent="-342900" lvl="0" marL="457200" rtl="0" algn="l">
              <a:spcBef>
                <a:spcPts val="0"/>
              </a:spcBef>
              <a:spcAft>
                <a:spcPts val="0"/>
              </a:spcAft>
              <a:buSzPts val="1800"/>
              <a:buChar char="●"/>
            </a:pPr>
            <a:r>
              <a:rPr lang="el"/>
              <a:t>Afterwards, we will present an algorithm that chooses wisely the initial centers with the use of Voronoi Diagrams</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K-Means Initialization with Voronoi Diagram</a:t>
            </a:r>
            <a:endParaRPr/>
          </a:p>
          <a:p>
            <a:pPr indent="0" lvl="0" marL="0" rtl="0" algn="l">
              <a:spcBef>
                <a:spcPts val="0"/>
              </a:spcBef>
              <a:spcAft>
                <a:spcPts val="0"/>
              </a:spcAft>
              <a:buNone/>
            </a:pPr>
            <a:r>
              <a:t/>
            </a:r>
            <a:endParaRPr/>
          </a:p>
        </p:txBody>
      </p:sp>
      <p:sp>
        <p:nvSpPr>
          <p:cNvPr id="430" name="Google Shape;430;p6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The main steps of the algorithm as defined in [5] are the following:</a:t>
            </a:r>
            <a:endParaRPr/>
          </a:p>
          <a:p>
            <a:pPr indent="-342900" lvl="0" marL="914400" rtl="0" algn="l">
              <a:spcBef>
                <a:spcPts val="1600"/>
              </a:spcBef>
              <a:spcAft>
                <a:spcPts val="0"/>
              </a:spcAft>
              <a:buSzPts val="1800"/>
              <a:buChar char="●"/>
            </a:pPr>
            <a:r>
              <a:rPr b="1" lang="el"/>
              <a:t>Input: </a:t>
            </a:r>
            <a:r>
              <a:rPr lang="el"/>
              <a:t>Data Vectors, Number of Clusters </a:t>
            </a:r>
            <a:r>
              <a:rPr i="1" lang="el"/>
              <a:t>k</a:t>
            </a:r>
            <a:endParaRPr/>
          </a:p>
          <a:p>
            <a:pPr indent="-342900" lvl="0" marL="914400" rtl="0" algn="l">
              <a:spcBef>
                <a:spcPts val="0"/>
              </a:spcBef>
              <a:spcAft>
                <a:spcPts val="0"/>
              </a:spcAft>
              <a:buSzPts val="1800"/>
              <a:buChar char="●"/>
            </a:pPr>
            <a:r>
              <a:rPr b="1" lang="el"/>
              <a:t>Output: </a:t>
            </a:r>
            <a:r>
              <a:rPr i="1" lang="el"/>
              <a:t>k </a:t>
            </a:r>
            <a:r>
              <a:rPr lang="el"/>
              <a:t>points that will work as the initial centers of k-means algorithm</a:t>
            </a:r>
            <a:endParaRPr/>
          </a:p>
          <a:p>
            <a:pPr indent="-342900" lvl="0" marL="914400" rtl="0" algn="l">
              <a:spcBef>
                <a:spcPts val="1000"/>
              </a:spcBef>
              <a:spcAft>
                <a:spcPts val="0"/>
              </a:spcAft>
              <a:buSzPts val="1800"/>
              <a:buChar char="●"/>
            </a:pPr>
            <a:r>
              <a:rPr i="1" lang="el"/>
              <a:t>ccenter: </a:t>
            </a:r>
            <a:r>
              <a:rPr lang="el"/>
              <a:t>set of points, initially empty.</a:t>
            </a:r>
            <a:endParaRPr/>
          </a:p>
          <a:p>
            <a:pPr indent="-342900" lvl="0" marL="914400" rtl="0" algn="l">
              <a:spcBef>
                <a:spcPts val="1000"/>
              </a:spcBef>
              <a:spcAft>
                <a:spcPts val="0"/>
              </a:spcAft>
              <a:buSzPts val="1800"/>
              <a:buChar char="●"/>
            </a:pPr>
            <a:r>
              <a:rPr lang="el"/>
              <a:t>Creation of the Voronoi Diagram of the initial points.</a:t>
            </a:r>
            <a:endParaRPr/>
          </a:p>
          <a:p>
            <a:pPr indent="-342900" lvl="0" marL="914400" rtl="0" algn="l">
              <a:spcBef>
                <a:spcPts val="0"/>
              </a:spcBef>
              <a:spcAft>
                <a:spcPts val="0"/>
              </a:spcAft>
              <a:buSzPts val="1800"/>
              <a:buChar char="●"/>
            </a:pPr>
            <a:r>
              <a:rPr lang="el"/>
              <a:t>Sort the vertices of the Voronoi Diagram in descending order of the radius of their largest empty circle.</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K-Means Initialization with Voronoi Diagram</a:t>
            </a:r>
            <a:endParaRPr/>
          </a:p>
          <a:p>
            <a:pPr indent="0" lvl="0" marL="0" rtl="0" algn="l">
              <a:spcBef>
                <a:spcPts val="0"/>
              </a:spcBef>
              <a:spcAft>
                <a:spcPts val="0"/>
              </a:spcAft>
              <a:buNone/>
            </a:pPr>
            <a:r>
              <a:t/>
            </a:r>
            <a:endParaRPr/>
          </a:p>
        </p:txBody>
      </p:sp>
      <p:sp>
        <p:nvSpPr>
          <p:cNvPr id="436" name="Google Shape;436;p6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SzPts val="1800"/>
              <a:buChar char="●"/>
            </a:pPr>
            <a:r>
              <a:rPr lang="el"/>
              <a:t>For each vertex, while </a:t>
            </a:r>
            <a:r>
              <a:rPr i="1" lang="el"/>
              <a:t>ccenter </a:t>
            </a:r>
            <a:r>
              <a:rPr lang="el"/>
              <a:t>has less than </a:t>
            </a:r>
            <a:r>
              <a:rPr i="1" lang="el"/>
              <a:t>k </a:t>
            </a:r>
            <a:r>
              <a:rPr lang="el"/>
              <a:t>points</a:t>
            </a:r>
            <a:endParaRPr/>
          </a:p>
          <a:p>
            <a:pPr indent="-342900" lvl="1" marL="1371600" rtl="0" algn="l">
              <a:spcBef>
                <a:spcPts val="0"/>
              </a:spcBef>
              <a:spcAft>
                <a:spcPts val="0"/>
              </a:spcAft>
              <a:buSzPts val="1800"/>
              <a:buChar char="○"/>
            </a:pPr>
            <a:r>
              <a:rPr lang="el" sz="1800"/>
              <a:t>Insert the points that are on the circumference of the largest empty circle into a set </a:t>
            </a:r>
            <a:r>
              <a:rPr i="1" lang="el" sz="1800"/>
              <a:t>Test</a:t>
            </a:r>
            <a:endParaRPr i="1" sz="1800"/>
          </a:p>
          <a:p>
            <a:pPr indent="-342900" lvl="1" marL="1371600" rtl="0" algn="l">
              <a:spcBef>
                <a:spcPts val="0"/>
              </a:spcBef>
              <a:spcAft>
                <a:spcPts val="0"/>
              </a:spcAft>
              <a:buSzPts val="1800"/>
              <a:buChar char="○"/>
            </a:pPr>
            <a:r>
              <a:rPr lang="el" sz="1800"/>
              <a:t>If two points of set </a:t>
            </a:r>
            <a:r>
              <a:rPr i="1" lang="el" sz="1800"/>
              <a:t>Test </a:t>
            </a:r>
            <a:r>
              <a:rPr lang="el" sz="1800"/>
              <a:t>have distance less that the radius of the current circle we delete one of the points</a:t>
            </a:r>
            <a:endParaRPr sz="1800"/>
          </a:p>
          <a:p>
            <a:pPr indent="-342900" lvl="1" marL="1371600" rtl="0" algn="l">
              <a:spcBef>
                <a:spcPts val="0"/>
              </a:spcBef>
              <a:spcAft>
                <a:spcPts val="0"/>
              </a:spcAft>
              <a:buSzPts val="1800"/>
              <a:buChar char="○"/>
            </a:pPr>
            <a:r>
              <a:rPr lang="el" sz="1800"/>
              <a:t>If </a:t>
            </a:r>
            <a:r>
              <a:rPr i="1" lang="el" sz="1800"/>
              <a:t>ccenter </a:t>
            </a:r>
            <a:r>
              <a:rPr lang="el" sz="1800"/>
              <a:t>is empty then add the </a:t>
            </a:r>
            <a:r>
              <a:rPr i="1" lang="el" sz="1800"/>
              <a:t>Test</a:t>
            </a:r>
            <a:r>
              <a:rPr lang="el" sz="1800"/>
              <a:t>’s points in </a:t>
            </a:r>
            <a:r>
              <a:rPr i="1" lang="el" sz="1800"/>
              <a:t>ccenter, </a:t>
            </a:r>
            <a:r>
              <a:rPr lang="el" sz="1800"/>
              <a:t>then empty </a:t>
            </a:r>
            <a:r>
              <a:rPr i="1" lang="el" sz="1800"/>
              <a:t>Test</a:t>
            </a:r>
            <a:r>
              <a:rPr lang="el" sz="1800"/>
              <a:t>.</a:t>
            </a:r>
            <a:endParaRPr sz="1800"/>
          </a:p>
          <a:p>
            <a:pPr indent="-342900" lvl="1" marL="1371600" rtl="0" algn="l">
              <a:spcBef>
                <a:spcPts val="0"/>
              </a:spcBef>
              <a:spcAft>
                <a:spcPts val="0"/>
              </a:spcAft>
              <a:buSzPts val="1800"/>
              <a:buChar char="○"/>
            </a:pPr>
            <a:r>
              <a:rPr lang="el" sz="1800"/>
              <a:t>else, we store in a set </a:t>
            </a:r>
            <a:r>
              <a:rPr i="1" lang="el" sz="1800"/>
              <a:t>Temp </a:t>
            </a:r>
            <a:r>
              <a:rPr lang="el" sz="1800"/>
              <a:t>the points of </a:t>
            </a:r>
            <a:r>
              <a:rPr i="1" lang="el" sz="1800"/>
              <a:t>Test </a:t>
            </a:r>
            <a:r>
              <a:rPr lang="el" sz="1800"/>
              <a:t>that have distance with some </a:t>
            </a:r>
            <a:r>
              <a:rPr i="1" lang="el" sz="1800"/>
              <a:t>ccenter </a:t>
            </a:r>
            <a:r>
              <a:rPr lang="el" sz="1800"/>
              <a:t>point, less that the radius of current circle. After, we add the points of </a:t>
            </a:r>
            <a:r>
              <a:rPr i="1" lang="el" sz="1800"/>
              <a:t>Test-Temp </a:t>
            </a:r>
            <a:r>
              <a:rPr lang="el" sz="1800"/>
              <a:t>into </a:t>
            </a:r>
            <a:r>
              <a:rPr i="1" lang="el" sz="1800"/>
              <a:t>ccenter. </a:t>
            </a:r>
            <a:r>
              <a:rPr lang="el" sz="1800"/>
              <a:t>Finally, the two sets are emptied. </a:t>
            </a:r>
            <a:endParaRPr sz="1800"/>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K-Means Initialization with Voronoi Diagram</a:t>
            </a:r>
            <a:endParaRPr/>
          </a:p>
          <a:p>
            <a:pPr indent="0" lvl="0" marL="0" rtl="0" algn="l">
              <a:spcBef>
                <a:spcPts val="0"/>
              </a:spcBef>
              <a:spcAft>
                <a:spcPts val="0"/>
              </a:spcAft>
              <a:buNone/>
            </a:pPr>
            <a:r>
              <a:t/>
            </a:r>
            <a:endParaRPr/>
          </a:p>
        </p:txBody>
      </p:sp>
      <p:sp>
        <p:nvSpPr>
          <p:cNvPr id="442" name="Google Shape;442;p6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500"/>
              <a:t>The complexity of the algorithm is the following:</a:t>
            </a:r>
            <a:endParaRPr sz="1500"/>
          </a:p>
          <a:p>
            <a:pPr indent="-323850" lvl="0" marL="914400" rtl="0" algn="l">
              <a:spcBef>
                <a:spcPts val="1600"/>
              </a:spcBef>
              <a:spcAft>
                <a:spcPts val="0"/>
              </a:spcAft>
              <a:buSzPts val="1500"/>
              <a:buAutoNum type="arabicPeriod"/>
            </a:pPr>
            <a:r>
              <a:rPr lang="el" sz="1500"/>
              <a:t>             for the creation of Voronoi Diagram.</a:t>
            </a:r>
            <a:endParaRPr sz="1500"/>
          </a:p>
          <a:p>
            <a:pPr indent="-323850" lvl="0" marL="914400" rtl="0" algn="l">
              <a:spcBef>
                <a:spcPts val="0"/>
              </a:spcBef>
              <a:spcAft>
                <a:spcPts val="0"/>
              </a:spcAft>
              <a:buSzPts val="1500"/>
              <a:buAutoNum type="arabicPeriod"/>
            </a:pPr>
            <a:r>
              <a:rPr lang="el" sz="1500"/>
              <a:t>             for the Sorting of the vertices by the radius of their Largest Empty circle(we suppose that we require logarithmic time to find the Largest Empty Circle radius and the points that lie on its circumference).</a:t>
            </a:r>
            <a:endParaRPr sz="1500"/>
          </a:p>
          <a:p>
            <a:pPr indent="-323850" lvl="0" marL="914400" rtl="0" algn="l">
              <a:spcBef>
                <a:spcPts val="0"/>
              </a:spcBef>
              <a:spcAft>
                <a:spcPts val="0"/>
              </a:spcAft>
              <a:buSzPts val="1500"/>
              <a:buAutoNum type="arabicPeriod"/>
            </a:pPr>
            <a:r>
              <a:rPr lang="el" sz="1500"/>
              <a:t>In the worst case the input points might form a circle so the algorithm will run only one iteration but in set </a:t>
            </a:r>
            <a:r>
              <a:rPr i="1" lang="el" sz="1500"/>
              <a:t>Test </a:t>
            </a:r>
            <a:r>
              <a:rPr lang="el" sz="1500"/>
              <a:t>might be all the points, so, the complexity of this step will be </a:t>
            </a:r>
            <a:endParaRPr sz="1500"/>
          </a:p>
          <a:p>
            <a:pPr indent="-323850" lvl="0" marL="914400" rtl="0" algn="l">
              <a:spcBef>
                <a:spcPts val="0"/>
              </a:spcBef>
              <a:spcAft>
                <a:spcPts val="0"/>
              </a:spcAft>
              <a:buSzPts val="1500"/>
              <a:buAutoNum type="arabicPeriod"/>
            </a:pPr>
            <a:r>
              <a:rPr lang="el" sz="1500"/>
              <a:t>But this step on average does              time.</a:t>
            </a:r>
            <a:endParaRPr sz="1500"/>
          </a:p>
          <a:p>
            <a:pPr indent="0" lvl="0" marL="0" rtl="0" algn="l">
              <a:spcBef>
                <a:spcPts val="1600"/>
              </a:spcBef>
              <a:spcAft>
                <a:spcPts val="0"/>
              </a:spcAft>
              <a:buNone/>
            </a:pPr>
            <a:r>
              <a:rPr lang="el" sz="1500"/>
              <a:t>Therefore, the complexity of this algorithm is              on average, which might be dominated by the complexity of K-means which is            where τ is the number of iterations.</a:t>
            </a:r>
            <a:endParaRPr/>
          </a:p>
          <a:p>
            <a:pPr indent="0" lvl="0" marL="0" rtl="0" algn="l">
              <a:spcBef>
                <a:spcPts val="1600"/>
              </a:spcBef>
              <a:spcAft>
                <a:spcPts val="1600"/>
              </a:spcAft>
              <a:buNone/>
            </a:pPr>
            <a:r>
              <a:t/>
            </a:r>
            <a:endParaRPr/>
          </a:p>
        </p:txBody>
      </p:sp>
      <p:pic>
        <p:nvPicPr>
          <p:cNvPr descr="\mathcal{O}(nlogn)" id="443" name="Google Shape;443;p65" title="MathEquation,#000000"/>
          <p:cNvPicPr preferRelativeResize="0"/>
          <p:nvPr/>
        </p:nvPicPr>
        <p:blipFill>
          <a:blip r:embed="rId3">
            <a:alphaModFix/>
          </a:blip>
          <a:stretch>
            <a:fillRect/>
          </a:stretch>
        </p:blipFill>
        <p:spPr>
          <a:xfrm>
            <a:off x="1318450" y="1767750"/>
            <a:ext cx="624626" cy="186600"/>
          </a:xfrm>
          <a:prstGeom prst="rect">
            <a:avLst/>
          </a:prstGeom>
          <a:noFill/>
          <a:ln>
            <a:noFill/>
          </a:ln>
        </p:spPr>
      </p:pic>
      <p:pic>
        <p:nvPicPr>
          <p:cNvPr descr="\mathcal{O}(nlogn)" id="444" name="Google Shape;444;p65" title="MathEquation,#000000"/>
          <p:cNvPicPr preferRelativeResize="0"/>
          <p:nvPr/>
        </p:nvPicPr>
        <p:blipFill>
          <a:blip r:embed="rId4">
            <a:alphaModFix/>
          </a:blip>
          <a:stretch>
            <a:fillRect/>
          </a:stretch>
        </p:blipFill>
        <p:spPr>
          <a:xfrm>
            <a:off x="1318450" y="2033875"/>
            <a:ext cx="624606" cy="186600"/>
          </a:xfrm>
          <a:prstGeom prst="rect">
            <a:avLst/>
          </a:prstGeom>
          <a:noFill/>
          <a:ln>
            <a:noFill/>
          </a:ln>
        </p:spPr>
      </p:pic>
      <p:pic>
        <p:nvPicPr>
          <p:cNvPr descr="\mathcal{O}(n^2)" id="445" name="Google Shape;445;p65" title="MathEquation,#000000"/>
          <p:cNvPicPr preferRelativeResize="0"/>
          <p:nvPr/>
        </p:nvPicPr>
        <p:blipFill>
          <a:blip r:embed="rId5">
            <a:alphaModFix/>
          </a:blip>
          <a:stretch>
            <a:fillRect/>
          </a:stretch>
        </p:blipFill>
        <p:spPr>
          <a:xfrm>
            <a:off x="8297750" y="3080388"/>
            <a:ext cx="440050" cy="211775"/>
          </a:xfrm>
          <a:prstGeom prst="rect">
            <a:avLst/>
          </a:prstGeom>
          <a:noFill/>
          <a:ln>
            <a:noFill/>
          </a:ln>
        </p:spPr>
      </p:pic>
      <p:pic>
        <p:nvPicPr>
          <p:cNvPr descr="\mathcal{O}(nlogn)" id="446" name="Google Shape;446;p65" title="MathEquation,#000000"/>
          <p:cNvPicPr preferRelativeResize="0"/>
          <p:nvPr/>
        </p:nvPicPr>
        <p:blipFill>
          <a:blip r:embed="rId3">
            <a:alphaModFix/>
          </a:blip>
          <a:stretch>
            <a:fillRect/>
          </a:stretch>
        </p:blipFill>
        <p:spPr>
          <a:xfrm>
            <a:off x="3784600" y="3375775"/>
            <a:ext cx="624626" cy="186600"/>
          </a:xfrm>
          <a:prstGeom prst="rect">
            <a:avLst/>
          </a:prstGeom>
          <a:noFill/>
          <a:ln>
            <a:noFill/>
          </a:ln>
        </p:spPr>
      </p:pic>
      <p:pic>
        <p:nvPicPr>
          <p:cNvPr descr="\mathcal{O}(nlogn)" id="447" name="Google Shape;447;p65" title="MathEquation,#000000"/>
          <p:cNvPicPr preferRelativeResize="0"/>
          <p:nvPr/>
        </p:nvPicPr>
        <p:blipFill>
          <a:blip r:embed="rId3">
            <a:alphaModFix/>
          </a:blip>
          <a:stretch>
            <a:fillRect/>
          </a:stretch>
        </p:blipFill>
        <p:spPr>
          <a:xfrm>
            <a:off x="4197725" y="3848600"/>
            <a:ext cx="624626" cy="186600"/>
          </a:xfrm>
          <a:prstGeom prst="rect">
            <a:avLst/>
          </a:prstGeom>
          <a:noFill/>
          <a:ln>
            <a:noFill/>
          </a:ln>
        </p:spPr>
      </p:pic>
      <p:pic>
        <p:nvPicPr>
          <p:cNvPr descr="\mathcal{O}(knτ)" id="448" name="Google Shape;448;p65" title="MathEquation,#000000"/>
          <p:cNvPicPr preferRelativeResize="0"/>
          <p:nvPr/>
        </p:nvPicPr>
        <p:blipFill>
          <a:blip r:embed="rId6">
            <a:alphaModFix/>
          </a:blip>
          <a:stretch>
            <a:fillRect/>
          </a:stretch>
        </p:blipFill>
        <p:spPr>
          <a:xfrm>
            <a:off x="3056500" y="4079788"/>
            <a:ext cx="548284" cy="211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K-Means Initialization with Voronoi Diagram</a:t>
            </a:r>
            <a:endParaRPr/>
          </a:p>
          <a:p>
            <a:pPr indent="0" lvl="0" marL="0" rtl="0" algn="l">
              <a:spcBef>
                <a:spcPts val="0"/>
              </a:spcBef>
              <a:spcAft>
                <a:spcPts val="0"/>
              </a:spcAft>
              <a:buNone/>
            </a:pPr>
            <a:r>
              <a:t/>
            </a:r>
            <a:endParaRPr/>
          </a:p>
        </p:txBody>
      </p:sp>
      <p:sp>
        <p:nvSpPr>
          <p:cNvPr id="454" name="Google Shape;454;p6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l"/>
              <a:t>We wrote the algorithm in Python.</a:t>
            </a:r>
            <a:endParaRPr/>
          </a:p>
          <a:p>
            <a:pPr indent="-342900" lvl="0" marL="457200" rtl="0" algn="l">
              <a:spcBef>
                <a:spcPts val="1000"/>
              </a:spcBef>
              <a:spcAft>
                <a:spcPts val="0"/>
              </a:spcAft>
              <a:buSzPts val="1800"/>
              <a:buChar char="●"/>
            </a:pPr>
            <a:r>
              <a:rPr lang="el"/>
              <a:t>In order to check how good performs we did experiments in 3 datasets that K-Means should be efficient.</a:t>
            </a:r>
            <a:endParaRPr/>
          </a:p>
          <a:p>
            <a:pPr indent="-342900" lvl="0" marL="457200" rtl="0" algn="l">
              <a:spcBef>
                <a:spcPts val="1000"/>
              </a:spcBef>
              <a:spcAft>
                <a:spcPts val="0"/>
              </a:spcAft>
              <a:buSzPts val="1800"/>
              <a:buChar char="●"/>
            </a:pPr>
            <a:r>
              <a:rPr lang="el"/>
              <a:t>We compared the performance of our algorithm with K-Means++ which </a:t>
            </a:r>
            <a:r>
              <a:rPr b="1" lang="el"/>
              <a:t>sklearn</a:t>
            </a:r>
            <a:r>
              <a:rPr lang="el"/>
              <a:t> library thinks that its best initialization method.</a:t>
            </a:r>
            <a:endParaRPr/>
          </a:p>
          <a:p>
            <a:pPr indent="0" lvl="0" marL="0" rtl="0" algn="l">
              <a:spcBef>
                <a:spcPts val="10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K-Means Initialization with Voronoi Diagram</a:t>
            </a:r>
            <a:endParaRPr/>
          </a:p>
          <a:p>
            <a:pPr indent="0" lvl="0" marL="0" rtl="0" algn="l">
              <a:spcBef>
                <a:spcPts val="0"/>
              </a:spcBef>
              <a:spcAft>
                <a:spcPts val="0"/>
              </a:spcAft>
              <a:buNone/>
            </a:pPr>
            <a:r>
              <a:t/>
            </a:r>
            <a:endParaRPr/>
          </a:p>
        </p:txBody>
      </p:sp>
      <p:sp>
        <p:nvSpPr>
          <p:cNvPr id="460" name="Google Shape;460;p6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pic>
        <p:nvPicPr>
          <p:cNvPr id="461" name="Google Shape;461;p67"/>
          <p:cNvPicPr preferRelativeResize="0"/>
          <p:nvPr/>
        </p:nvPicPr>
        <p:blipFill>
          <a:blip r:embed="rId3">
            <a:alphaModFix/>
          </a:blip>
          <a:stretch>
            <a:fillRect/>
          </a:stretch>
        </p:blipFill>
        <p:spPr>
          <a:xfrm>
            <a:off x="4479167" y="1022075"/>
            <a:ext cx="4414408" cy="3310800"/>
          </a:xfrm>
          <a:prstGeom prst="rect">
            <a:avLst/>
          </a:prstGeom>
          <a:noFill/>
          <a:ln>
            <a:noFill/>
          </a:ln>
        </p:spPr>
      </p:pic>
      <p:pic>
        <p:nvPicPr>
          <p:cNvPr id="462" name="Google Shape;462;p67"/>
          <p:cNvPicPr preferRelativeResize="0"/>
          <p:nvPr/>
        </p:nvPicPr>
        <p:blipFill>
          <a:blip r:embed="rId4">
            <a:alphaModFix/>
          </a:blip>
          <a:stretch>
            <a:fillRect/>
          </a:stretch>
        </p:blipFill>
        <p:spPr>
          <a:xfrm>
            <a:off x="311700" y="1022075"/>
            <a:ext cx="4167475" cy="312560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K-Means Initialization with Voronoi Diagram</a:t>
            </a:r>
            <a:endParaRPr/>
          </a:p>
          <a:p>
            <a:pPr indent="0" lvl="0" marL="0" rtl="0" algn="l">
              <a:spcBef>
                <a:spcPts val="0"/>
              </a:spcBef>
              <a:spcAft>
                <a:spcPts val="0"/>
              </a:spcAft>
              <a:buNone/>
            </a:pPr>
            <a:r>
              <a:t/>
            </a:r>
            <a:endParaRPr/>
          </a:p>
        </p:txBody>
      </p:sp>
      <p:sp>
        <p:nvSpPr>
          <p:cNvPr id="468" name="Google Shape;468;p6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pic>
        <p:nvPicPr>
          <p:cNvPr id="469" name="Google Shape;469;p68"/>
          <p:cNvPicPr preferRelativeResize="0"/>
          <p:nvPr/>
        </p:nvPicPr>
        <p:blipFill>
          <a:blip r:embed="rId3">
            <a:alphaModFix/>
          </a:blip>
          <a:stretch>
            <a:fillRect/>
          </a:stretch>
        </p:blipFill>
        <p:spPr>
          <a:xfrm>
            <a:off x="311700" y="1058225"/>
            <a:ext cx="4116974" cy="3087724"/>
          </a:xfrm>
          <a:prstGeom prst="rect">
            <a:avLst/>
          </a:prstGeom>
          <a:noFill/>
          <a:ln>
            <a:noFill/>
          </a:ln>
        </p:spPr>
      </p:pic>
      <p:pic>
        <p:nvPicPr>
          <p:cNvPr id="470" name="Google Shape;470;p68"/>
          <p:cNvPicPr preferRelativeResize="0"/>
          <p:nvPr/>
        </p:nvPicPr>
        <p:blipFill>
          <a:blip r:embed="rId4">
            <a:alphaModFix/>
          </a:blip>
          <a:stretch>
            <a:fillRect/>
          </a:stretch>
        </p:blipFill>
        <p:spPr>
          <a:xfrm>
            <a:off x="4428675" y="1058225"/>
            <a:ext cx="4116974" cy="308771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K-Means Initialization with Voronoi Diagram</a:t>
            </a:r>
            <a:endParaRPr/>
          </a:p>
          <a:p>
            <a:pPr indent="0" lvl="0" marL="0" rtl="0" algn="l">
              <a:spcBef>
                <a:spcPts val="0"/>
              </a:spcBef>
              <a:spcAft>
                <a:spcPts val="0"/>
              </a:spcAft>
              <a:buNone/>
            </a:pPr>
            <a:r>
              <a:t/>
            </a:r>
            <a:endParaRPr/>
          </a:p>
        </p:txBody>
      </p:sp>
      <p:sp>
        <p:nvSpPr>
          <p:cNvPr id="476" name="Google Shape;476;p6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pic>
        <p:nvPicPr>
          <p:cNvPr id="477" name="Google Shape;477;p69"/>
          <p:cNvPicPr preferRelativeResize="0"/>
          <p:nvPr/>
        </p:nvPicPr>
        <p:blipFill>
          <a:blip r:embed="rId3">
            <a:alphaModFix/>
          </a:blip>
          <a:stretch>
            <a:fillRect/>
          </a:stretch>
        </p:blipFill>
        <p:spPr>
          <a:xfrm>
            <a:off x="311700" y="1058225"/>
            <a:ext cx="4264800" cy="3198594"/>
          </a:xfrm>
          <a:prstGeom prst="rect">
            <a:avLst/>
          </a:prstGeom>
          <a:noFill/>
          <a:ln>
            <a:noFill/>
          </a:ln>
        </p:spPr>
      </p:pic>
      <p:pic>
        <p:nvPicPr>
          <p:cNvPr id="478" name="Google Shape;478;p69"/>
          <p:cNvPicPr preferRelativeResize="0"/>
          <p:nvPr/>
        </p:nvPicPr>
        <p:blipFill>
          <a:blip r:embed="rId4">
            <a:alphaModFix/>
          </a:blip>
          <a:stretch>
            <a:fillRect/>
          </a:stretch>
        </p:blipFill>
        <p:spPr>
          <a:xfrm>
            <a:off x="4614125" y="1058225"/>
            <a:ext cx="4264800" cy="3198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K-Means Initialization with Voronoi Diagram</a:t>
            </a:r>
            <a:endParaRPr/>
          </a:p>
          <a:p>
            <a:pPr indent="0" lvl="0" marL="0" rtl="0" algn="l">
              <a:spcBef>
                <a:spcPts val="0"/>
              </a:spcBef>
              <a:spcAft>
                <a:spcPts val="0"/>
              </a:spcAft>
              <a:buNone/>
            </a:pPr>
            <a:r>
              <a:t/>
            </a:r>
            <a:endParaRPr/>
          </a:p>
        </p:txBody>
      </p:sp>
      <p:sp>
        <p:nvSpPr>
          <p:cNvPr id="484" name="Google Shape;484;p70"/>
          <p:cNvSpPr txBox="1"/>
          <p:nvPr>
            <p:ph idx="1" type="body"/>
          </p:nvPr>
        </p:nvSpPr>
        <p:spPr>
          <a:xfrm>
            <a:off x="2355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600"/>
              </a:spcAft>
              <a:buNone/>
            </a:pPr>
            <a:r>
              <a:t/>
            </a:r>
            <a:endParaRPr/>
          </a:p>
        </p:txBody>
      </p:sp>
      <p:pic>
        <p:nvPicPr>
          <p:cNvPr id="485" name="Google Shape;485;p70"/>
          <p:cNvPicPr preferRelativeResize="0"/>
          <p:nvPr/>
        </p:nvPicPr>
        <p:blipFill>
          <a:blip r:embed="rId3">
            <a:alphaModFix/>
          </a:blip>
          <a:stretch>
            <a:fillRect/>
          </a:stretch>
        </p:blipFill>
        <p:spPr>
          <a:xfrm>
            <a:off x="311700" y="1058225"/>
            <a:ext cx="4260301" cy="3195232"/>
          </a:xfrm>
          <a:prstGeom prst="rect">
            <a:avLst/>
          </a:prstGeom>
          <a:noFill/>
          <a:ln>
            <a:noFill/>
          </a:ln>
        </p:spPr>
      </p:pic>
      <p:pic>
        <p:nvPicPr>
          <p:cNvPr id="486" name="Google Shape;486;p70"/>
          <p:cNvPicPr preferRelativeResize="0"/>
          <p:nvPr/>
        </p:nvPicPr>
        <p:blipFill>
          <a:blip r:embed="rId4">
            <a:alphaModFix/>
          </a:blip>
          <a:stretch>
            <a:fillRect/>
          </a:stretch>
        </p:blipFill>
        <p:spPr>
          <a:xfrm>
            <a:off x="4572000" y="1058225"/>
            <a:ext cx="4260299" cy="319524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7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K-Means Initialization with Voronoi Diagram</a:t>
            </a:r>
            <a:endParaRPr/>
          </a:p>
          <a:p>
            <a:pPr indent="0" lvl="0" marL="0" rtl="0" algn="l">
              <a:spcBef>
                <a:spcPts val="0"/>
              </a:spcBef>
              <a:spcAft>
                <a:spcPts val="0"/>
              </a:spcAft>
              <a:buNone/>
            </a:pPr>
            <a:r>
              <a:t/>
            </a:r>
            <a:endParaRPr/>
          </a:p>
        </p:txBody>
      </p:sp>
      <p:sp>
        <p:nvSpPr>
          <p:cNvPr id="492" name="Google Shape;492;p71"/>
          <p:cNvSpPr txBox="1"/>
          <p:nvPr>
            <p:ph idx="1" type="body"/>
          </p:nvPr>
        </p:nvSpPr>
        <p:spPr>
          <a:xfrm>
            <a:off x="2355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From the results we conclude the following:</a:t>
            </a:r>
            <a:endParaRPr/>
          </a:p>
          <a:p>
            <a:pPr indent="-342900" lvl="0" marL="457200" rtl="0" algn="l">
              <a:spcBef>
                <a:spcPts val="1000"/>
              </a:spcBef>
              <a:spcAft>
                <a:spcPts val="0"/>
              </a:spcAft>
              <a:buSzPts val="1800"/>
              <a:buChar char="●"/>
            </a:pPr>
            <a:r>
              <a:rPr lang="el"/>
              <a:t>The proposed algorithm at most times gives better results than K-Means++ provided that the parameter K has the proper value.</a:t>
            </a:r>
            <a:endParaRPr/>
          </a:p>
          <a:p>
            <a:pPr indent="-342900" lvl="0" marL="457200" rtl="0" algn="l">
              <a:spcBef>
                <a:spcPts val="0"/>
              </a:spcBef>
              <a:spcAft>
                <a:spcPts val="0"/>
              </a:spcAft>
              <a:buSzPts val="1800"/>
              <a:buChar char="●"/>
            </a:pPr>
            <a:r>
              <a:rPr lang="el"/>
              <a:t>From the results of </a:t>
            </a:r>
            <a:r>
              <a:rPr b="1" lang="el"/>
              <a:t>five blobs </a:t>
            </a:r>
            <a:r>
              <a:rPr lang="el"/>
              <a:t>and </a:t>
            </a:r>
            <a:r>
              <a:rPr b="1" lang="el"/>
              <a:t>R15 extended </a:t>
            </a:r>
            <a:r>
              <a:rPr lang="el"/>
              <a:t>we observe that the proposed algorithm works better than K-Means++ for clusters with varying number of samples.</a:t>
            </a:r>
            <a:endParaRPr/>
          </a:p>
          <a:p>
            <a:pPr indent="-342900" lvl="0" marL="457200" rtl="0" algn="l">
              <a:spcBef>
                <a:spcPts val="0"/>
              </a:spcBef>
              <a:spcAft>
                <a:spcPts val="0"/>
              </a:spcAft>
              <a:buSzPts val="1800"/>
              <a:buChar char="●"/>
            </a:pPr>
            <a:r>
              <a:rPr lang="el"/>
              <a:t>From the results of </a:t>
            </a:r>
            <a:r>
              <a:rPr b="1" lang="el"/>
              <a:t>R15 </a:t>
            </a:r>
            <a:r>
              <a:rPr lang="el"/>
              <a:t>and </a:t>
            </a:r>
            <a:r>
              <a:rPr b="1" lang="el"/>
              <a:t>R15 Extended </a:t>
            </a:r>
            <a:r>
              <a:rPr lang="el"/>
              <a:t>we can see that the proposed algorithm is prone to the distance between the actual clusters because when we reproduced </a:t>
            </a:r>
            <a:r>
              <a:rPr b="1" lang="el"/>
              <a:t>R15 </a:t>
            </a:r>
            <a:r>
              <a:rPr lang="el"/>
              <a:t>but with greater distances between the clusters (</a:t>
            </a:r>
            <a:r>
              <a:rPr b="1" lang="el"/>
              <a:t>R15 Extended</a:t>
            </a:r>
            <a:r>
              <a:rPr lang="el"/>
              <a:t>) the results were better.</a:t>
            </a:r>
            <a:endParaRPr/>
          </a:p>
          <a:p>
            <a:pPr indent="0" lvl="0" marL="0" rtl="0" algn="l">
              <a:spcBef>
                <a:spcPts val="1000"/>
              </a:spcBef>
              <a:spcAft>
                <a:spcPts val="0"/>
              </a:spcAft>
              <a:buNone/>
            </a:pPr>
            <a:r>
              <a:t/>
            </a:r>
            <a:endParaRPr/>
          </a:p>
          <a:p>
            <a:pPr indent="0" lvl="0" marL="0" rtl="0" algn="l">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DBSCAN</a:t>
            </a:r>
            <a:endParaRPr/>
          </a:p>
        </p:txBody>
      </p:sp>
      <p:sp>
        <p:nvSpPr>
          <p:cNvPr id="93" name="Google Shape;93;p1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300"/>
              <a:t>Given radius </a:t>
            </a:r>
            <a:r>
              <a:rPr b="1" lang="el" sz="1300"/>
              <a:t>r </a:t>
            </a:r>
            <a:r>
              <a:rPr lang="el" sz="1300"/>
              <a:t>and the necessary number of neighbors within </a:t>
            </a:r>
            <a:r>
              <a:rPr b="1" lang="el" sz="1300"/>
              <a:t>r, minPts, </a:t>
            </a:r>
            <a:r>
              <a:rPr lang="el" sz="1300"/>
              <a:t>the algorithm is the following:</a:t>
            </a:r>
            <a:endParaRPr sz="1300"/>
          </a:p>
          <a:p>
            <a:pPr indent="-292100" lvl="0" marL="914400" rtl="0" algn="l">
              <a:spcBef>
                <a:spcPts val="1600"/>
              </a:spcBef>
              <a:spcAft>
                <a:spcPts val="0"/>
              </a:spcAft>
              <a:buSzPts val="1000"/>
              <a:buAutoNum type="arabicPeriod"/>
            </a:pPr>
            <a:r>
              <a:rPr lang="el" sz="1000"/>
              <a:t>Current cluster </a:t>
            </a:r>
            <a:r>
              <a:rPr b="1" lang="el" sz="1000"/>
              <a:t>c</a:t>
            </a:r>
            <a:r>
              <a:rPr lang="el" sz="1000"/>
              <a:t>=0</a:t>
            </a:r>
            <a:endParaRPr sz="1000"/>
          </a:p>
          <a:p>
            <a:pPr indent="-292100" lvl="0" marL="914400" rtl="0" algn="l">
              <a:spcBef>
                <a:spcPts val="0"/>
              </a:spcBef>
              <a:spcAft>
                <a:spcPts val="0"/>
              </a:spcAft>
              <a:buSzPts val="1000"/>
              <a:buAutoNum type="arabicPeriod"/>
            </a:pPr>
            <a:r>
              <a:rPr lang="el" sz="1000"/>
              <a:t>For each point </a:t>
            </a:r>
            <a:r>
              <a:rPr b="1" lang="el" sz="1000"/>
              <a:t>p </a:t>
            </a:r>
            <a:r>
              <a:rPr lang="el" sz="1000"/>
              <a:t>in the </a:t>
            </a:r>
            <a:r>
              <a:rPr b="1" lang="el" sz="1000"/>
              <a:t>Database:</a:t>
            </a:r>
            <a:endParaRPr sz="1000"/>
          </a:p>
          <a:p>
            <a:pPr indent="-292100" lvl="1" marL="1371600" rtl="0" algn="l">
              <a:spcBef>
                <a:spcPts val="0"/>
              </a:spcBef>
              <a:spcAft>
                <a:spcPts val="0"/>
              </a:spcAft>
              <a:buSzPts val="1000"/>
              <a:buAutoNum type="alphaLcPeriod"/>
            </a:pPr>
            <a:r>
              <a:rPr lang="el" sz="1000"/>
              <a:t>if </a:t>
            </a:r>
            <a:r>
              <a:rPr b="1" lang="el" sz="1000"/>
              <a:t>p </a:t>
            </a:r>
            <a:r>
              <a:rPr lang="el" sz="1000"/>
              <a:t>is not </a:t>
            </a:r>
            <a:r>
              <a:rPr b="1" lang="el" sz="1000"/>
              <a:t>unclassified </a:t>
            </a:r>
            <a:r>
              <a:rPr lang="el" sz="1000"/>
              <a:t>then proceed to next point</a:t>
            </a:r>
            <a:endParaRPr sz="1000"/>
          </a:p>
          <a:p>
            <a:pPr indent="-292100" lvl="1" marL="1371600" rtl="0" algn="l">
              <a:spcBef>
                <a:spcPts val="0"/>
              </a:spcBef>
              <a:spcAft>
                <a:spcPts val="0"/>
              </a:spcAft>
              <a:buSzPts val="1000"/>
              <a:buAutoNum type="alphaLcPeriod"/>
            </a:pPr>
            <a:r>
              <a:rPr lang="el" sz="1000"/>
              <a:t>Neighbors </a:t>
            </a:r>
            <a:r>
              <a:rPr b="1" lang="el" sz="1000"/>
              <a:t>N = </a:t>
            </a:r>
            <a:r>
              <a:rPr lang="el" sz="1000"/>
              <a:t>RangeQuery(</a:t>
            </a:r>
            <a:r>
              <a:rPr b="1" lang="el" sz="1000"/>
              <a:t>Database</a:t>
            </a:r>
            <a:r>
              <a:rPr lang="el" sz="1000"/>
              <a:t>, </a:t>
            </a:r>
            <a:r>
              <a:rPr b="1" lang="el" sz="1000"/>
              <a:t>p</a:t>
            </a:r>
            <a:r>
              <a:rPr lang="el" sz="1000"/>
              <a:t>, </a:t>
            </a:r>
            <a:r>
              <a:rPr b="1" lang="el" sz="1000"/>
              <a:t>r</a:t>
            </a:r>
            <a:r>
              <a:rPr lang="el" sz="1000"/>
              <a:t>)</a:t>
            </a:r>
            <a:endParaRPr sz="1000"/>
          </a:p>
          <a:p>
            <a:pPr indent="-292100" lvl="1" marL="1371600" rtl="0" algn="l">
              <a:spcBef>
                <a:spcPts val="0"/>
              </a:spcBef>
              <a:spcAft>
                <a:spcPts val="0"/>
              </a:spcAft>
              <a:buSzPts val="1000"/>
              <a:buAutoNum type="alphaLcPeriod"/>
            </a:pPr>
            <a:r>
              <a:rPr lang="el" sz="1000"/>
              <a:t>if size(</a:t>
            </a:r>
            <a:r>
              <a:rPr b="1" lang="el" sz="1000"/>
              <a:t>N</a:t>
            </a:r>
            <a:r>
              <a:rPr lang="el" sz="1000"/>
              <a:t>) &lt; </a:t>
            </a:r>
            <a:r>
              <a:rPr b="1" lang="el" sz="1000"/>
              <a:t>minPts </a:t>
            </a:r>
            <a:r>
              <a:rPr lang="el" sz="1000"/>
              <a:t>then the point is classified as </a:t>
            </a:r>
            <a:r>
              <a:rPr b="1" lang="el" sz="1000"/>
              <a:t>Noise</a:t>
            </a:r>
            <a:r>
              <a:rPr lang="el" sz="1000"/>
              <a:t> and proceed to next point</a:t>
            </a:r>
            <a:endParaRPr sz="1000"/>
          </a:p>
          <a:p>
            <a:pPr indent="-292100" lvl="1" marL="1371600" rtl="0" algn="l">
              <a:spcBef>
                <a:spcPts val="0"/>
              </a:spcBef>
              <a:spcAft>
                <a:spcPts val="0"/>
              </a:spcAft>
              <a:buSzPts val="1000"/>
              <a:buAutoNum type="alphaLcPeriod"/>
            </a:pPr>
            <a:r>
              <a:rPr lang="el" sz="1000"/>
              <a:t>else, </a:t>
            </a:r>
            <a:r>
              <a:rPr b="1" lang="el" sz="1000"/>
              <a:t>c=c+1, </a:t>
            </a:r>
            <a:r>
              <a:rPr lang="el" sz="1000"/>
              <a:t>assign </a:t>
            </a:r>
            <a:r>
              <a:rPr b="1" lang="el" sz="1000"/>
              <a:t>p </a:t>
            </a:r>
            <a:r>
              <a:rPr lang="el" sz="1000"/>
              <a:t>to cluster </a:t>
            </a:r>
            <a:r>
              <a:rPr b="1" lang="el" sz="1000"/>
              <a:t>c </a:t>
            </a:r>
            <a:r>
              <a:rPr lang="el" sz="1000"/>
              <a:t>and insert the points in set </a:t>
            </a:r>
            <a:r>
              <a:rPr b="1" lang="el" sz="1000"/>
              <a:t>N\{p} </a:t>
            </a:r>
            <a:r>
              <a:rPr lang="el" sz="1000"/>
              <a:t>into a queue </a:t>
            </a:r>
            <a:r>
              <a:rPr b="1" lang="el" sz="1000"/>
              <a:t>Q</a:t>
            </a:r>
            <a:endParaRPr sz="1000"/>
          </a:p>
          <a:p>
            <a:pPr indent="-292100" lvl="1" marL="1371600" rtl="0" algn="l">
              <a:spcBef>
                <a:spcPts val="0"/>
              </a:spcBef>
              <a:spcAft>
                <a:spcPts val="0"/>
              </a:spcAft>
              <a:buSzPts val="1000"/>
              <a:buAutoNum type="alphaLcPeriod"/>
            </a:pPr>
            <a:r>
              <a:rPr lang="el" sz="1000"/>
              <a:t>while </a:t>
            </a:r>
            <a:r>
              <a:rPr b="1" lang="el" sz="1000"/>
              <a:t>Q </a:t>
            </a:r>
            <a:r>
              <a:rPr lang="el" sz="1000"/>
              <a:t>is not empty</a:t>
            </a:r>
            <a:endParaRPr sz="1000"/>
          </a:p>
          <a:p>
            <a:pPr indent="-292100" lvl="2" marL="1828800" rtl="0" algn="l">
              <a:spcBef>
                <a:spcPts val="0"/>
              </a:spcBef>
              <a:spcAft>
                <a:spcPts val="0"/>
              </a:spcAft>
              <a:buSzPts val="1000"/>
              <a:buAutoNum type="romanLcPeriod"/>
            </a:pPr>
            <a:r>
              <a:rPr lang="el" sz="1000"/>
              <a:t>Pop an element </a:t>
            </a:r>
            <a:r>
              <a:rPr b="1" lang="el" sz="1000"/>
              <a:t>q </a:t>
            </a:r>
            <a:r>
              <a:rPr lang="el" sz="1000"/>
              <a:t>from </a:t>
            </a:r>
            <a:r>
              <a:rPr b="1" lang="el" sz="1000"/>
              <a:t>Q</a:t>
            </a:r>
            <a:endParaRPr sz="1000"/>
          </a:p>
          <a:p>
            <a:pPr indent="-292100" lvl="2" marL="1828800" rtl="0" algn="l">
              <a:spcBef>
                <a:spcPts val="0"/>
              </a:spcBef>
              <a:spcAft>
                <a:spcPts val="0"/>
              </a:spcAft>
              <a:buSzPts val="1000"/>
              <a:buAutoNum type="romanLcPeriod"/>
            </a:pPr>
            <a:r>
              <a:rPr lang="el" sz="1000"/>
              <a:t>if </a:t>
            </a:r>
            <a:r>
              <a:rPr b="1" lang="el" sz="1000"/>
              <a:t>q </a:t>
            </a:r>
            <a:r>
              <a:rPr lang="el" sz="1000"/>
              <a:t>is </a:t>
            </a:r>
            <a:r>
              <a:rPr b="1" lang="el" sz="1000"/>
              <a:t>Noise </a:t>
            </a:r>
            <a:r>
              <a:rPr lang="el" sz="1000"/>
              <a:t> then assign it to cluster </a:t>
            </a:r>
            <a:r>
              <a:rPr b="1" lang="el" sz="1000"/>
              <a:t>c</a:t>
            </a:r>
            <a:endParaRPr sz="1000"/>
          </a:p>
          <a:p>
            <a:pPr indent="-292100" lvl="2" marL="1828800" rtl="0" algn="l">
              <a:spcBef>
                <a:spcPts val="0"/>
              </a:spcBef>
              <a:spcAft>
                <a:spcPts val="0"/>
              </a:spcAft>
              <a:buSzPts val="1000"/>
              <a:buAutoNum type="romanLcPeriod"/>
            </a:pPr>
            <a:r>
              <a:rPr lang="el" sz="1000"/>
              <a:t>if </a:t>
            </a:r>
            <a:r>
              <a:rPr b="1" lang="el" sz="1000"/>
              <a:t>q </a:t>
            </a:r>
            <a:r>
              <a:rPr lang="el" sz="1000"/>
              <a:t>is not </a:t>
            </a:r>
            <a:r>
              <a:rPr b="1" lang="el" sz="1000"/>
              <a:t>unclassified </a:t>
            </a:r>
            <a:r>
              <a:rPr lang="el" sz="1000"/>
              <a:t>then proceed to next point in </a:t>
            </a:r>
            <a:r>
              <a:rPr b="1" lang="el" sz="1000"/>
              <a:t>Q</a:t>
            </a:r>
            <a:r>
              <a:rPr lang="el" sz="1000"/>
              <a:t> else assign it to cluster </a:t>
            </a:r>
            <a:r>
              <a:rPr b="1" lang="el" sz="1000"/>
              <a:t>c</a:t>
            </a:r>
            <a:endParaRPr sz="1000"/>
          </a:p>
          <a:p>
            <a:pPr indent="-292100" lvl="2" marL="1828800" rtl="0" algn="l">
              <a:spcBef>
                <a:spcPts val="0"/>
              </a:spcBef>
              <a:spcAft>
                <a:spcPts val="0"/>
              </a:spcAft>
              <a:buSzPts val="1000"/>
              <a:buAutoNum type="romanLcPeriod"/>
            </a:pPr>
            <a:r>
              <a:rPr lang="el" sz="1000"/>
              <a:t>Neighbors </a:t>
            </a:r>
            <a:r>
              <a:rPr b="1" lang="el" sz="1000"/>
              <a:t>N = </a:t>
            </a:r>
            <a:r>
              <a:rPr lang="el" sz="1000"/>
              <a:t>RangeQuery(</a:t>
            </a:r>
            <a:r>
              <a:rPr b="1" lang="el" sz="1000"/>
              <a:t>Database, q, r)</a:t>
            </a:r>
            <a:endParaRPr sz="1000"/>
          </a:p>
          <a:p>
            <a:pPr indent="-292100" lvl="2" marL="1828800" rtl="0" algn="l">
              <a:spcBef>
                <a:spcPts val="0"/>
              </a:spcBef>
              <a:spcAft>
                <a:spcPts val="0"/>
              </a:spcAft>
              <a:buSzPts val="1000"/>
              <a:buAutoNum type="romanLcPeriod"/>
            </a:pPr>
            <a:r>
              <a:rPr lang="el" sz="1000"/>
              <a:t>if size(</a:t>
            </a:r>
            <a:r>
              <a:rPr b="1" lang="el" sz="1000"/>
              <a:t>N</a:t>
            </a:r>
            <a:r>
              <a:rPr lang="el" sz="1000"/>
              <a:t>) &gt;= </a:t>
            </a:r>
            <a:r>
              <a:rPr b="1" lang="el" sz="1000"/>
              <a:t>minPts </a:t>
            </a:r>
            <a:r>
              <a:rPr lang="el" sz="1000"/>
              <a:t>then the point </a:t>
            </a:r>
            <a:r>
              <a:rPr b="1" lang="el" sz="1000"/>
              <a:t>q </a:t>
            </a:r>
            <a:r>
              <a:rPr lang="el" sz="1000"/>
              <a:t>is a </a:t>
            </a:r>
            <a:r>
              <a:rPr b="1" lang="el" sz="1000"/>
              <a:t>core</a:t>
            </a:r>
            <a:r>
              <a:rPr lang="el" sz="1000"/>
              <a:t> point therefore the cluster </a:t>
            </a:r>
            <a:r>
              <a:rPr b="1" lang="el" sz="1000"/>
              <a:t>c </a:t>
            </a:r>
            <a:r>
              <a:rPr lang="el" sz="1000"/>
              <a:t>should “expand” at its neighbors in </a:t>
            </a:r>
            <a:r>
              <a:rPr b="1" lang="el" sz="1000"/>
              <a:t>N, </a:t>
            </a:r>
            <a:r>
              <a:rPr lang="el" sz="1000"/>
              <a:t>thus we add the elements of set </a:t>
            </a:r>
            <a:r>
              <a:rPr b="1" lang="el" sz="1000"/>
              <a:t>N\{q} </a:t>
            </a:r>
            <a:r>
              <a:rPr lang="el" sz="1000"/>
              <a:t>into </a:t>
            </a:r>
            <a:r>
              <a:rPr b="1" lang="el" sz="1000"/>
              <a:t>Q, </a:t>
            </a:r>
            <a:r>
              <a:rPr lang="el" sz="1000"/>
              <a:t>else the point is a </a:t>
            </a:r>
            <a:r>
              <a:rPr b="1" lang="el" sz="1000"/>
              <a:t>border </a:t>
            </a:r>
            <a:r>
              <a:rPr lang="el" sz="1000"/>
              <a:t>point, thus we do not do anything.</a:t>
            </a:r>
            <a:endParaRPr sz="1000"/>
          </a:p>
          <a:p>
            <a:pPr indent="0" lvl="0" marL="0" rtl="0" algn="l">
              <a:spcBef>
                <a:spcPts val="1600"/>
              </a:spcBef>
              <a:spcAft>
                <a:spcPts val="1600"/>
              </a:spcAft>
              <a:buNone/>
            </a:pPr>
            <a:r>
              <a:rPr lang="el" sz="1300"/>
              <a:t>What is the </a:t>
            </a:r>
            <a:r>
              <a:rPr b="1" lang="el" sz="1300"/>
              <a:t>time complexity</a:t>
            </a:r>
            <a:r>
              <a:rPr lang="el" sz="1300"/>
              <a:t> of the above algorithm?</a:t>
            </a:r>
            <a:endParaRPr sz="13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a:t>
            </a:r>
            <a:endParaRPr/>
          </a:p>
        </p:txBody>
      </p:sp>
      <p:sp>
        <p:nvSpPr>
          <p:cNvPr id="498" name="Google Shape;498;p72"/>
          <p:cNvSpPr txBox="1"/>
          <p:nvPr>
            <p:ph idx="1" type="body"/>
          </p:nvPr>
        </p:nvSpPr>
        <p:spPr>
          <a:xfrm>
            <a:off x="311700" y="1171600"/>
            <a:ext cx="8520600" cy="3397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l" u="sng"/>
              <a:t>Terms:</a:t>
            </a:r>
            <a:endParaRPr u="sng"/>
          </a:p>
          <a:p>
            <a:pPr indent="0" lvl="0" marL="0" rtl="0" algn="l">
              <a:spcBef>
                <a:spcPts val="1600"/>
              </a:spcBef>
              <a:spcAft>
                <a:spcPts val="0"/>
              </a:spcAft>
              <a:buNone/>
            </a:pPr>
            <a:r>
              <a:rPr lang="el"/>
              <a:t>n, d: number of points, number of dimensions </a:t>
            </a:r>
            <a:endParaRPr/>
          </a:p>
          <a:p>
            <a:pPr indent="0" lvl="0" marL="0" rtl="0" algn="l">
              <a:spcBef>
                <a:spcPts val="1600"/>
              </a:spcBef>
              <a:spcAft>
                <a:spcPts val="0"/>
              </a:spcAft>
              <a:buNone/>
            </a:pPr>
            <a:r>
              <a:rPr lang="el"/>
              <a:t>S: a set of n points with d dimensions</a:t>
            </a:r>
            <a:endParaRPr/>
          </a:p>
          <a:p>
            <a:pPr indent="0" lvl="0" marL="0" rtl="0" algn="l">
              <a:spcBef>
                <a:spcPts val="1600"/>
              </a:spcBef>
              <a:spcAft>
                <a:spcPts val="0"/>
              </a:spcAft>
              <a:buNone/>
            </a:pPr>
            <a:r>
              <a:rPr lang="el"/>
              <a:t>Vor(S): the Voronoi Diagram of the set S</a:t>
            </a:r>
            <a:endParaRPr/>
          </a:p>
          <a:p>
            <a:pPr indent="0" lvl="0" marL="0" rtl="0" algn="l">
              <a:spcBef>
                <a:spcPts val="1600"/>
              </a:spcBef>
              <a:spcAft>
                <a:spcPts val="0"/>
              </a:spcAft>
              <a:buNone/>
            </a:pPr>
            <a:r>
              <a:rPr lang="el"/>
              <a:t>Vi: Ith voronoi vertex</a:t>
            </a:r>
            <a:endParaRPr/>
          </a:p>
          <a:p>
            <a:pPr indent="0" lvl="0" marL="0" rtl="0" algn="l">
              <a:spcBef>
                <a:spcPts val="1600"/>
              </a:spcBef>
              <a:spcAft>
                <a:spcPts val="0"/>
              </a:spcAft>
              <a:buNone/>
            </a:pPr>
            <a:r>
              <a:rPr lang="el"/>
              <a:t>CirS(v): Largest empty circle of v vertex ( Empty circle is a circle where we don’t have points inside it )</a:t>
            </a:r>
            <a:endParaRPr/>
          </a:p>
          <a:p>
            <a:pPr indent="0" lvl="0" marL="0" rtl="0" algn="l">
              <a:spcBef>
                <a:spcPts val="1600"/>
              </a:spcBef>
              <a:spcAft>
                <a:spcPts val="0"/>
              </a:spcAft>
              <a:buNone/>
            </a:pPr>
            <a:r>
              <a:rPr lang="el"/>
              <a:t> </a:t>
            </a:r>
            <a:endParaRPr/>
          </a:p>
          <a:p>
            <a:pPr indent="0" lvl="0" marL="0" rtl="0" algn="l">
              <a:spcBef>
                <a:spcPts val="1600"/>
              </a:spcBef>
              <a:spcAft>
                <a:spcPts val="1600"/>
              </a:spcAft>
              <a:buNone/>
            </a:pPr>
            <a:r>
              <a:t/>
            </a:r>
            <a:endParaRPr u="sng"/>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Clustering Algorithm with Voronoi Diagram</a:t>
            </a:r>
            <a:endParaRPr/>
          </a:p>
        </p:txBody>
      </p:sp>
      <p:sp>
        <p:nvSpPr>
          <p:cNvPr id="504" name="Google Shape;504;p7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Terms:</a:t>
            </a:r>
            <a:endParaRPr u="sng"/>
          </a:p>
          <a:p>
            <a:pPr indent="0" lvl="0" marL="0" rtl="0" algn="l">
              <a:spcBef>
                <a:spcPts val="1600"/>
              </a:spcBef>
              <a:spcAft>
                <a:spcPts val="0"/>
              </a:spcAft>
              <a:buNone/>
            </a:pPr>
            <a:r>
              <a:rPr lang="el"/>
              <a:t>R(v): Radius of CirS(v)</a:t>
            </a:r>
            <a:endParaRPr/>
          </a:p>
          <a:p>
            <a:pPr indent="0" lvl="0" marL="0" rtl="0" algn="l">
              <a:spcBef>
                <a:spcPts val="1600"/>
              </a:spcBef>
              <a:spcAft>
                <a:spcPts val="0"/>
              </a:spcAft>
              <a:buNone/>
            </a:pPr>
            <a:r>
              <a:rPr lang="el"/>
              <a:t>m: A threshold value. Maximum value of radius for the voronoi circle to separate the clusters</a:t>
            </a:r>
            <a:endParaRPr/>
          </a:p>
          <a:p>
            <a:pPr indent="0" lvl="0" marL="0" rtl="0" algn="l">
              <a:spcBef>
                <a:spcPts val="1600"/>
              </a:spcBef>
              <a:spcAft>
                <a:spcPts val="0"/>
              </a:spcAft>
              <a:buNone/>
            </a:pPr>
            <a:r>
              <a:rPr lang="el"/>
              <a:t>M: A threshold value. Maximum density(number of points) of clusters to detect the outliers</a:t>
            </a:r>
            <a:endParaRPr/>
          </a:p>
          <a:p>
            <a:pPr indent="0" lvl="0" marL="0" rtl="0" algn="l">
              <a:spcBef>
                <a:spcPts val="1600"/>
              </a:spcBef>
              <a:spcAft>
                <a:spcPts val="1600"/>
              </a:spcAft>
              <a:buNone/>
            </a:pPr>
            <a:r>
              <a:rPr lang="el"/>
              <a:t>r: Temporary value of Ith radius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In brief - In simple words:</a:t>
            </a:r>
            <a:endParaRPr u="sng"/>
          </a:p>
          <a:p>
            <a:pPr indent="0" lvl="0" marL="0" rtl="0" algn="l">
              <a:spcBef>
                <a:spcPts val="1600"/>
              </a:spcBef>
              <a:spcAft>
                <a:spcPts val="0"/>
              </a:spcAft>
              <a:buNone/>
            </a:pPr>
            <a:r>
              <a:rPr lang="el"/>
              <a:t>Initial Steps: </a:t>
            </a:r>
            <a:endParaRPr/>
          </a:p>
          <a:p>
            <a:pPr indent="0" lvl="0" marL="0" rtl="0" algn="l">
              <a:spcBef>
                <a:spcPts val="1600"/>
              </a:spcBef>
              <a:spcAft>
                <a:spcPts val="0"/>
              </a:spcAft>
              <a:buNone/>
            </a:pPr>
            <a:r>
              <a:rPr lang="el"/>
              <a:t>We start taking n points of a set S and we construct the Voronoi Diagram in order to create the cells in which these points are inside. From these cells we extract the Voronoi Vertices. We know that from these vertices empty circles are created. We call them empty because they do not have points inside them. We calculate the largest empty circles of each vertex and sort these circles based on their radius. The max number of these circles is 2n-5 because of the number of vertices.</a:t>
            </a:r>
            <a:endParaRPr/>
          </a:p>
          <a:p>
            <a:pPr indent="0" lvl="0" marL="0" rtl="0" algn="l">
              <a:spcBef>
                <a:spcPts val="1600"/>
              </a:spcBef>
              <a:spcAft>
                <a:spcPts val="1600"/>
              </a:spcAft>
              <a:buNone/>
            </a:pPr>
            <a:r>
              <a:t/>
            </a:r>
            <a:endParaRPr/>
          </a:p>
        </p:txBody>
      </p:sp>
      <p:sp>
        <p:nvSpPr>
          <p:cNvPr id="510" name="Google Shape;510;p7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Clustering Algorithm with Voronoi Diagram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	</a:t>
            </a:r>
            <a:endParaRPr/>
          </a:p>
        </p:txBody>
      </p:sp>
      <p:pic>
        <p:nvPicPr>
          <p:cNvPr id="516" name="Google Shape;516;p75"/>
          <p:cNvPicPr preferRelativeResize="0"/>
          <p:nvPr/>
        </p:nvPicPr>
        <p:blipFill>
          <a:blip r:embed="rId3">
            <a:alphaModFix/>
          </a:blip>
          <a:stretch>
            <a:fillRect/>
          </a:stretch>
        </p:blipFill>
        <p:spPr>
          <a:xfrm>
            <a:off x="408138" y="1240875"/>
            <a:ext cx="3870025" cy="2661751"/>
          </a:xfrm>
          <a:prstGeom prst="rect">
            <a:avLst/>
          </a:prstGeom>
          <a:noFill/>
          <a:ln>
            <a:noFill/>
          </a:ln>
        </p:spPr>
      </p:pic>
      <p:pic>
        <p:nvPicPr>
          <p:cNvPr id="517" name="Google Shape;517;p75"/>
          <p:cNvPicPr preferRelativeResize="0"/>
          <p:nvPr/>
        </p:nvPicPr>
        <p:blipFill>
          <a:blip r:embed="rId4">
            <a:alphaModFix/>
          </a:blip>
          <a:stretch>
            <a:fillRect/>
          </a:stretch>
        </p:blipFill>
        <p:spPr>
          <a:xfrm>
            <a:off x="4348913" y="967913"/>
            <a:ext cx="4561037" cy="320766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In brief - In simple words:</a:t>
            </a:r>
            <a:endParaRPr u="sng"/>
          </a:p>
          <a:p>
            <a:pPr indent="0" lvl="0" marL="0" rtl="0" algn="l">
              <a:spcBef>
                <a:spcPts val="1600"/>
              </a:spcBef>
              <a:spcAft>
                <a:spcPts val="0"/>
              </a:spcAft>
              <a:buNone/>
            </a:pPr>
            <a:r>
              <a:rPr lang="el"/>
              <a:t>For every circle</a:t>
            </a:r>
            <a:r>
              <a:rPr lang="el"/>
              <a:t>: </a:t>
            </a:r>
            <a:endParaRPr/>
          </a:p>
          <a:p>
            <a:pPr indent="0" lvl="0" marL="0" rtl="0" algn="l">
              <a:spcBef>
                <a:spcPts val="1600"/>
              </a:spcBef>
              <a:spcAft>
                <a:spcPts val="0"/>
              </a:spcAft>
              <a:buNone/>
            </a:pPr>
            <a:r>
              <a:rPr lang="el"/>
              <a:t>Now that we have all the circles sorted we do the following steps from the smallest to the biggest circle:</a:t>
            </a:r>
            <a:br>
              <a:rPr lang="el"/>
            </a:br>
            <a:r>
              <a:rPr lang="el"/>
              <a:t>If the radius of the Ith circle r     m(radius threshold) then we find the points that are in the boundary of the Ith circle and add them to the prototype of that vertex. This vertex will be added in the set S’. If points that are found in the boundary of the circle are already found in other circles then ignore these points.</a:t>
            </a:r>
            <a:endParaRPr/>
          </a:p>
          <a:p>
            <a:pPr indent="0" lvl="0" marL="0" rtl="0" algn="l">
              <a:spcBef>
                <a:spcPts val="1600"/>
              </a:spcBef>
              <a:spcAft>
                <a:spcPts val="1600"/>
              </a:spcAft>
              <a:buNone/>
            </a:pPr>
            <a:r>
              <a:t/>
            </a:r>
            <a:endParaRPr/>
          </a:p>
        </p:txBody>
      </p:sp>
      <p:sp>
        <p:nvSpPr>
          <p:cNvPr id="523" name="Google Shape;523;p7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le" id="524" name="Google Shape;524;p76" title="MathEquation,#000000"/>
          <p:cNvPicPr preferRelativeResize="0"/>
          <p:nvPr/>
        </p:nvPicPr>
        <p:blipFill>
          <a:blip r:embed="rId3">
            <a:alphaModFix/>
          </a:blip>
          <a:stretch>
            <a:fillRect/>
          </a:stretch>
        </p:blipFill>
        <p:spPr>
          <a:xfrm>
            <a:off x="3439100" y="2969450"/>
            <a:ext cx="188000" cy="227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In brief - In simple words:</a:t>
            </a:r>
            <a:endParaRPr u="sng"/>
          </a:p>
          <a:p>
            <a:pPr indent="0" lvl="0" marL="0" rtl="0" algn="l">
              <a:spcBef>
                <a:spcPts val="1600"/>
              </a:spcBef>
              <a:spcAft>
                <a:spcPts val="0"/>
              </a:spcAft>
              <a:buNone/>
            </a:pPr>
            <a:r>
              <a:rPr lang="el"/>
              <a:t>For every circle: </a:t>
            </a:r>
            <a:endParaRPr/>
          </a:p>
          <a:p>
            <a:pPr indent="0" lvl="0" marL="0" rtl="0" algn="l">
              <a:spcBef>
                <a:spcPts val="1600"/>
              </a:spcBef>
              <a:spcAft>
                <a:spcPts val="0"/>
              </a:spcAft>
              <a:buNone/>
            </a:pPr>
            <a:r>
              <a:rPr lang="el"/>
              <a:t>Now that we have all the circles sorted we do the following steps from the smallest to the biggest circle: </a:t>
            </a:r>
            <a:br>
              <a:rPr lang="el"/>
            </a:br>
            <a:r>
              <a:rPr lang="el"/>
              <a:t>If the radius of the Ith circle r &gt; m(radius threshold) then we add the remaining points, the points that were not found in the prototypes of the previous circles, to the set S’ and we stop searching for the next circles and thus break the loop.</a:t>
            </a:r>
            <a:endParaRPr/>
          </a:p>
          <a:p>
            <a:pPr indent="0" lvl="0" marL="0" rtl="0" algn="l">
              <a:spcBef>
                <a:spcPts val="1600"/>
              </a:spcBef>
              <a:spcAft>
                <a:spcPts val="1600"/>
              </a:spcAft>
              <a:buNone/>
            </a:pPr>
            <a:r>
              <a:t/>
            </a:r>
            <a:endParaRPr/>
          </a:p>
        </p:txBody>
      </p:sp>
      <p:sp>
        <p:nvSpPr>
          <p:cNvPr id="530" name="Google Shape;530;p7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In brief - In simple words:</a:t>
            </a:r>
            <a:endParaRPr u="sng"/>
          </a:p>
          <a:p>
            <a:pPr indent="0" lvl="0" marL="0" rtl="0" algn="l">
              <a:spcBef>
                <a:spcPts val="1600"/>
              </a:spcBef>
              <a:spcAft>
                <a:spcPts val="0"/>
              </a:spcAft>
              <a:buNone/>
            </a:pPr>
            <a:r>
              <a:rPr lang="el"/>
              <a:t>This process is repeated until S=S’</a:t>
            </a:r>
            <a:br>
              <a:rPr lang="el"/>
            </a:br>
            <a:r>
              <a:rPr lang="el"/>
              <a:t>If S is not the same with S’ then we create the Voronoi diagram to the S’ set, make the result our new set S and repeat the same process</a:t>
            </a:r>
            <a:endParaRPr/>
          </a:p>
          <a:p>
            <a:pPr indent="0" lvl="0" marL="0" rtl="0" algn="l">
              <a:spcBef>
                <a:spcPts val="1600"/>
              </a:spcBef>
              <a:spcAft>
                <a:spcPts val="0"/>
              </a:spcAft>
              <a:buNone/>
            </a:pPr>
            <a:r>
              <a:rPr lang="el"/>
              <a:t>With this algorithm we manage to have a cluster for every vertex that has a </a:t>
            </a:r>
            <a:endParaRPr/>
          </a:p>
          <a:p>
            <a:pPr indent="0" lvl="0" marL="0" rtl="0" algn="l">
              <a:spcBef>
                <a:spcPts val="1600"/>
              </a:spcBef>
              <a:spcAft>
                <a:spcPts val="0"/>
              </a:spcAft>
              <a:buNone/>
            </a:pPr>
            <a:r>
              <a:rPr lang="el"/>
              <a:t>radius      m.</a:t>
            </a:r>
            <a:endParaRPr/>
          </a:p>
          <a:p>
            <a:pPr indent="0" lvl="0" marL="0" rtl="0" algn="l">
              <a:spcBef>
                <a:spcPts val="1600"/>
              </a:spcBef>
              <a:spcAft>
                <a:spcPts val="1600"/>
              </a:spcAft>
              <a:buClr>
                <a:schemeClr val="dk1"/>
              </a:buClr>
              <a:buSzPts val="1100"/>
              <a:buFont typeface="Arial"/>
              <a:buNone/>
            </a:pPr>
            <a:r>
              <a:t/>
            </a:r>
            <a:endParaRPr/>
          </a:p>
        </p:txBody>
      </p:sp>
      <p:sp>
        <p:nvSpPr>
          <p:cNvPr id="536" name="Google Shape;536;p7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Clustering Algorithm with Voronoi Diagram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descr="\le" id="537" name="Google Shape;537;p78" title="MathEquation,#000000"/>
          <p:cNvPicPr preferRelativeResize="0"/>
          <p:nvPr/>
        </p:nvPicPr>
        <p:blipFill>
          <a:blip r:embed="rId3">
            <a:alphaModFix/>
          </a:blip>
          <a:stretch>
            <a:fillRect/>
          </a:stretch>
        </p:blipFill>
        <p:spPr>
          <a:xfrm>
            <a:off x="1075675" y="3386075"/>
            <a:ext cx="280274" cy="3387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In brief - In simple words:</a:t>
            </a:r>
            <a:endParaRPr u="sng"/>
          </a:p>
          <a:p>
            <a:pPr indent="0" lvl="0" marL="0" rtl="0" algn="l">
              <a:spcBef>
                <a:spcPts val="1600"/>
              </a:spcBef>
              <a:spcAft>
                <a:spcPts val="1600"/>
              </a:spcAft>
              <a:buNone/>
            </a:pPr>
            <a:r>
              <a:rPr lang="el"/>
              <a:t>The final steps are to merge the clusters that we have created based on the m distance in order to create </a:t>
            </a:r>
            <a:r>
              <a:rPr b="1" lang="el"/>
              <a:t>k</a:t>
            </a:r>
            <a:r>
              <a:rPr lang="el"/>
              <a:t> clusters. In other words we are going to merge the vertices that are close together and thus have the points inside their circles look in a common point in the middle of their vertices. This point is going to be the centre of our new cluster.</a:t>
            </a:r>
            <a:br>
              <a:rPr lang="el"/>
            </a:br>
            <a:r>
              <a:rPr lang="el"/>
              <a:t>Lastly we look all the clusters that we have and check if they have less density than the threshold value M. If they do we call them outliers. </a:t>
            </a:r>
            <a:endParaRPr/>
          </a:p>
        </p:txBody>
      </p:sp>
      <p:sp>
        <p:nvSpPr>
          <p:cNvPr id="543" name="Google Shape;543;p7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8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Clustering Algorithm with Voronoi Diagram</a:t>
            </a:r>
            <a:endParaRPr/>
          </a:p>
          <a:p>
            <a:pPr indent="0" lvl="0" marL="0" rtl="0" algn="l">
              <a:spcBef>
                <a:spcPts val="0"/>
              </a:spcBef>
              <a:spcAft>
                <a:spcPts val="0"/>
              </a:spcAft>
              <a:buNone/>
            </a:pPr>
            <a:r>
              <a:t/>
            </a:r>
            <a:endParaRPr/>
          </a:p>
        </p:txBody>
      </p:sp>
      <p:sp>
        <p:nvSpPr>
          <p:cNvPr id="549" name="Google Shape;549;p8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Algorithm:</a:t>
            </a:r>
            <a:endParaRPr/>
          </a:p>
          <a:p>
            <a:pPr indent="-342900" lvl="0" marL="457200" rtl="0" algn="l">
              <a:spcBef>
                <a:spcPts val="1600"/>
              </a:spcBef>
              <a:spcAft>
                <a:spcPts val="0"/>
              </a:spcAft>
              <a:buSzPts val="1800"/>
              <a:buChar char="-"/>
            </a:pPr>
            <a:r>
              <a:rPr lang="el"/>
              <a:t>Given the initial points we initialize the set S with these points</a:t>
            </a:r>
            <a:endParaRPr/>
          </a:p>
          <a:p>
            <a:pPr indent="-342900" lvl="0" marL="457200" rtl="0" algn="l">
              <a:spcBef>
                <a:spcPts val="1000"/>
              </a:spcBef>
              <a:spcAft>
                <a:spcPts val="0"/>
              </a:spcAft>
              <a:buSzPts val="1800"/>
              <a:buChar char="-"/>
            </a:pPr>
            <a:r>
              <a:rPr lang="el"/>
              <a:t>We apply the Voronoi Diagram algorithm to that set S</a:t>
            </a:r>
            <a:endParaRPr/>
          </a:p>
          <a:p>
            <a:pPr indent="-342900" lvl="0" marL="457200" rtl="0" algn="l">
              <a:spcBef>
                <a:spcPts val="1000"/>
              </a:spcBef>
              <a:spcAft>
                <a:spcPts val="0"/>
              </a:spcAft>
              <a:buSzPts val="1800"/>
              <a:buChar char="-"/>
            </a:pPr>
            <a:r>
              <a:rPr lang="el"/>
              <a:t>We want to find minimum number of vertices(prototypes) to cover the initial points</a:t>
            </a:r>
            <a:endParaRPr/>
          </a:p>
          <a:p>
            <a:pPr indent="0" lvl="0" marL="0" rtl="0" algn="l">
              <a:spcBef>
                <a:spcPts val="1000"/>
              </a:spcBef>
              <a:spcAft>
                <a:spcPts val="16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8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	</a:t>
            </a:r>
            <a:endParaRPr/>
          </a:p>
        </p:txBody>
      </p:sp>
      <p:sp>
        <p:nvSpPr>
          <p:cNvPr id="555" name="Google Shape;555;p8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Algorithm:</a:t>
            </a:r>
            <a:endParaRPr/>
          </a:p>
          <a:p>
            <a:pPr indent="-342900" lvl="0" marL="457200" rtl="0" algn="l">
              <a:spcBef>
                <a:spcPts val="1600"/>
              </a:spcBef>
              <a:spcAft>
                <a:spcPts val="0"/>
              </a:spcAft>
              <a:buSzPts val="1800"/>
              <a:buChar char="-"/>
            </a:pPr>
            <a:r>
              <a:rPr lang="el"/>
              <a:t>Having the voronoi vertices we sort the circles of these vertices by their circle’s radius in ascending order</a:t>
            </a:r>
            <a:endParaRPr/>
          </a:p>
          <a:p>
            <a:pPr indent="-342900" lvl="0" marL="457200" rtl="0" algn="l">
              <a:spcBef>
                <a:spcPts val="1000"/>
              </a:spcBef>
              <a:spcAft>
                <a:spcPts val="0"/>
              </a:spcAft>
              <a:buSzPts val="1800"/>
              <a:buChar char="-"/>
            </a:pPr>
            <a:r>
              <a:rPr lang="el"/>
              <a:t>We then consider the least radius circle with it’s points in the boundary of the circle to form the initial cluster</a:t>
            </a:r>
            <a:endParaRPr/>
          </a:p>
          <a:p>
            <a:pPr indent="-342900" lvl="0" marL="457200" rtl="0" algn="l">
              <a:spcBef>
                <a:spcPts val="1000"/>
              </a:spcBef>
              <a:spcAft>
                <a:spcPts val="0"/>
              </a:spcAft>
              <a:buSzPts val="1800"/>
              <a:buChar char="-"/>
            </a:pPr>
            <a:r>
              <a:rPr lang="el"/>
              <a:t>We do the same for the next circles, until all points are covered, and create the rest initial clusters</a:t>
            </a:r>
            <a:endParaRPr/>
          </a:p>
          <a:p>
            <a:pPr indent="0" lvl="0" marL="457200" rtl="0" algn="l">
              <a:spcBef>
                <a:spcPts val="10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7" name="Shape 97"/>
        <p:cNvGrpSpPr/>
        <p:nvPr/>
      </p:nvGrpSpPr>
      <p:grpSpPr>
        <a:xfrm>
          <a:off x="0" y="0"/>
          <a:ext cx="0" cy="0"/>
          <a:chOff x="0" y="0"/>
          <a:chExt cx="0" cy="0"/>
        </a:xfrm>
      </p:grpSpPr>
      <p:sp>
        <p:nvSpPr>
          <p:cNvPr id="98" name="Google Shape;98;p19"/>
          <p:cNvSpPr txBox="1"/>
          <p:nvPr>
            <p:ph type="title"/>
          </p:nvPr>
        </p:nvSpPr>
        <p:spPr>
          <a:xfrm>
            <a:off x="219375" y="4287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DBSCAN Complexity</a:t>
            </a:r>
            <a:endParaRPr/>
          </a:p>
        </p:txBody>
      </p:sp>
      <p:sp>
        <p:nvSpPr>
          <p:cNvPr id="99" name="Google Shape;99;p1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l" sz="1500"/>
              <a:t>We can observe that each point of the dataset can be examined, in order to get classified, once.</a:t>
            </a:r>
            <a:endParaRPr sz="1500"/>
          </a:p>
          <a:p>
            <a:pPr indent="-323850" lvl="0" marL="457200" rtl="0" algn="l">
              <a:spcBef>
                <a:spcPts val="1000"/>
              </a:spcBef>
              <a:spcAft>
                <a:spcPts val="0"/>
              </a:spcAft>
              <a:buSzPts val="1500"/>
              <a:buAutoNum type="arabicPeriod"/>
            </a:pPr>
            <a:r>
              <a:rPr lang="el" sz="1500"/>
              <a:t>Thus, we observe that the complexity depends also by the complexity of the </a:t>
            </a:r>
            <a:r>
              <a:rPr b="1" lang="el" sz="1500"/>
              <a:t>Range Query.</a:t>
            </a:r>
            <a:endParaRPr b="1" sz="1500"/>
          </a:p>
          <a:p>
            <a:pPr indent="-323850" lvl="0" marL="457200" rtl="0" algn="l">
              <a:spcBef>
                <a:spcPts val="1000"/>
              </a:spcBef>
              <a:spcAft>
                <a:spcPts val="0"/>
              </a:spcAft>
              <a:buSzPts val="1500"/>
              <a:buAutoNum type="arabicPeriod"/>
            </a:pPr>
            <a:r>
              <a:rPr lang="el" sz="1500"/>
              <a:t>From the observation in the first bullet the complexity of the algorithms is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rPr lang="el" sz="1500"/>
              <a:t>But what is the complexity of the </a:t>
            </a:r>
            <a:r>
              <a:rPr b="1" lang="el" sz="1500"/>
              <a:t>Range Query</a:t>
            </a:r>
            <a:r>
              <a:rPr lang="el" sz="1500"/>
              <a:t>?</a:t>
            </a:r>
            <a:endParaRPr sz="1500"/>
          </a:p>
        </p:txBody>
      </p:sp>
      <p:pic>
        <p:nvPicPr>
          <p:cNvPr descr="\mathcal{O}(n) * {Range Query Complexity}" id="100" name="Google Shape;100;p19" title="MathEquation,#000000"/>
          <p:cNvPicPr preferRelativeResize="0"/>
          <p:nvPr/>
        </p:nvPicPr>
        <p:blipFill>
          <a:blip r:embed="rId3">
            <a:alphaModFix/>
          </a:blip>
          <a:stretch>
            <a:fillRect/>
          </a:stretch>
        </p:blipFill>
        <p:spPr>
          <a:xfrm>
            <a:off x="2297475" y="2406663"/>
            <a:ext cx="3773450" cy="3301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8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Clustering Algorithm with Voronoi Diagram	</a:t>
            </a:r>
            <a:endParaRPr/>
          </a:p>
          <a:p>
            <a:pPr indent="0" lvl="0" marL="0" rtl="0" algn="l">
              <a:spcBef>
                <a:spcPts val="0"/>
              </a:spcBef>
              <a:spcAft>
                <a:spcPts val="0"/>
              </a:spcAft>
              <a:buNone/>
            </a:pPr>
            <a:r>
              <a:t/>
            </a:r>
            <a:endParaRPr/>
          </a:p>
        </p:txBody>
      </p:sp>
      <p:sp>
        <p:nvSpPr>
          <p:cNvPr id="561" name="Google Shape;561;p8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Algorithm:</a:t>
            </a:r>
            <a:endParaRPr/>
          </a:p>
          <a:p>
            <a:pPr indent="-342900" lvl="0" marL="457200" rtl="0" algn="l">
              <a:spcBef>
                <a:spcPts val="1600"/>
              </a:spcBef>
              <a:spcAft>
                <a:spcPts val="0"/>
              </a:spcAft>
              <a:buSzPts val="1800"/>
              <a:buChar char="-"/>
            </a:pPr>
            <a:r>
              <a:rPr lang="el"/>
              <a:t>After the formation of all the initial clusters we merge them in a way to have the desired clusters.</a:t>
            </a:r>
            <a:endParaRPr/>
          </a:p>
          <a:p>
            <a:pPr indent="-342900" lvl="0" marL="457200" rtl="0" algn="l">
              <a:spcBef>
                <a:spcPts val="0"/>
              </a:spcBef>
              <a:spcAft>
                <a:spcPts val="0"/>
              </a:spcAft>
              <a:buSzPts val="1800"/>
              <a:buChar char="-"/>
            </a:pPr>
            <a:r>
              <a:rPr lang="el"/>
              <a:t>To achieve that we give the voronoi vertices as the initial points where each vertex is a prototype.</a:t>
            </a:r>
            <a:endParaRPr/>
          </a:p>
          <a:p>
            <a:pPr indent="-342900" lvl="0" marL="457200" rtl="0" algn="l">
              <a:spcBef>
                <a:spcPts val="0"/>
              </a:spcBef>
              <a:spcAft>
                <a:spcPts val="0"/>
              </a:spcAft>
              <a:buSzPts val="1800"/>
              <a:buChar char="-"/>
            </a:pPr>
            <a:r>
              <a:rPr lang="el"/>
              <a:t>This process is repeated until the voronoi diagrams in two iterations are same.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Clustering Algorithm with Voronoi Diagram	</a:t>
            </a:r>
            <a:endParaRPr/>
          </a:p>
          <a:p>
            <a:pPr indent="0" lvl="0" marL="0" rtl="0" algn="l">
              <a:spcBef>
                <a:spcPts val="0"/>
              </a:spcBef>
              <a:spcAft>
                <a:spcPts val="0"/>
              </a:spcAft>
              <a:buNone/>
            </a:pPr>
            <a:r>
              <a:t/>
            </a:r>
            <a:endParaRPr/>
          </a:p>
        </p:txBody>
      </p:sp>
      <p:sp>
        <p:nvSpPr>
          <p:cNvPr id="567" name="Google Shape;567;p8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Pseudo Code:</a:t>
            </a:r>
            <a:endParaRPr u="sng"/>
          </a:p>
          <a:p>
            <a:pPr indent="0" lvl="0" marL="0" rtl="0" algn="l">
              <a:spcBef>
                <a:spcPts val="1600"/>
              </a:spcBef>
              <a:spcAft>
                <a:spcPts val="0"/>
              </a:spcAft>
              <a:buNone/>
            </a:pPr>
            <a:r>
              <a:rPr lang="el"/>
              <a:t>Step 1:</a:t>
            </a:r>
            <a:endParaRPr/>
          </a:p>
          <a:p>
            <a:pPr indent="0" lvl="0" marL="0" rtl="0" algn="l">
              <a:spcBef>
                <a:spcPts val="1600"/>
              </a:spcBef>
              <a:spcAft>
                <a:spcPts val="0"/>
              </a:spcAft>
              <a:buNone/>
            </a:pPr>
            <a:r>
              <a:rPr lang="el"/>
              <a:t>	Construct the Voronoi Diagram of n points in S</a:t>
            </a:r>
            <a:endParaRPr/>
          </a:p>
          <a:p>
            <a:pPr indent="0" lvl="0" marL="0" rtl="0" algn="l">
              <a:spcBef>
                <a:spcPts val="1600"/>
              </a:spcBef>
              <a:spcAft>
                <a:spcPts val="0"/>
              </a:spcAft>
              <a:buNone/>
            </a:pPr>
            <a:r>
              <a:rPr lang="el"/>
              <a:t>Step 2:</a:t>
            </a:r>
            <a:endParaRPr/>
          </a:p>
          <a:p>
            <a:pPr indent="0" lvl="0" marL="0" rtl="0" algn="l">
              <a:spcBef>
                <a:spcPts val="1600"/>
              </a:spcBef>
              <a:spcAft>
                <a:spcPts val="1600"/>
              </a:spcAft>
              <a:buNone/>
            </a:pPr>
            <a:r>
              <a:rPr lang="el"/>
              <a:t>	Sort all the voronoi vertices by the radius of their largest empty Voronoi circle(CirS(Vi)) and store these vertices in V[]</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	</a:t>
            </a:r>
            <a:endParaRPr/>
          </a:p>
          <a:p>
            <a:pPr indent="0" lvl="0" marL="0" rtl="0" algn="l">
              <a:spcBef>
                <a:spcPts val="0"/>
              </a:spcBef>
              <a:spcAft>
                <a:spcPts val="0"/>
              </a:spcAft>
              <a:buNone/>
            </a:pPr>
            <a:r>
              <a:t/>
            </a:r>
            <a:endParaRPr/>
          </a:p>
        </p:txBody>
      </p:sp>
      <p:sp>
        <p:nvSpPr>
          <p:cNvPr id="573" name="Google Shape;573;p8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Pseudo Code:</a:t>
            </a:r>
            <a:endParaRPr u="sng"/>
          </a:p>
          <a:p>
            <a:pPr indent="0" lvl="0" marL="0" rtl="0" algn="l">
              <a:spcBef>
                <a:spcPts val="1600"/>
              </a:spcBef>
              <a:spcAft>
                <a:spcPts val="0"/>
              </a:spcAft>
              <a:buNone/>
            </a:pPr>
            <a:r>
              <a:rPr lang="el"/>
              <a:t>Step 3:</a:t>
            </a:r>
            <a:endParaRPr/>
          </a:p>
          <a:p>
            <a:pPr indent="0" lvl="0" marL="0" rtl="0" algn="l">
              <a:spcBef>
                <a:spcPts val="1600"/>
              </a:spcBef>
              <a:spcAft>
                <a:spcPts val="0"/>
              </a:spcAft>
              <a:buNone/>
            </a:pPr>
            <a:r>
              <a:rPr lang="el"/>
              <a:t>	For i = 1,2 …. 2n-5 repeat steps 4 to 6 ( 2n-5 maximum number of vertices)</a:t>
            </a:r>
            <a:endParaRPr/>
          </a:p>
          <a:p>
            <a:pPr indent="0" lvl="0" marL="0" rtl="0" algn="l">
              <a:spcBef>
                <a:spcPts val="1600"/>
              </a:spcBef>
              <a:spcAft>
                <a:spcPts val="0"/>
              </a:spcAft>
              <a:buNone/>
            </a:pPr>
            <a:r>
              <a:rPr lang="el"/>
              <a:t>Step 4:</a:t>
            </a:r>
            <a:endParaRPr/>
          </a:p>
          <a:p>
            <a:pPr indent="0" lvl="0" marL="0" rtl="0" algn="l">
              <a:spcBef>
                <a:spcPts val="1600"/>
              </a:spcBef>
              <a:spcAft>
                <a:spcPts val="1600"/>
              </a:spcAft>
              <a:buNone/>
            </a:pPr>
            <a:r>
              <a:rPr lang="el"/>
              <a:t>	Assign radius of the largest empty circle of Vi(CirS(Vi)) to r (r = R(V[i]))</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8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	</a:t>
            </a:r>
            <a:endParaRPr/>
          </a:p>
          <a:p>
            <a:pPr indent="0" lvl="0" marL="0" rtl="0" algn="l">
              <a:spcBef>
                <a:spcPts val="0"/>
              </a:spcBef>
              <a:spcAft>
                <a:spcPts val="0"/>
              </a:spcAft>
              <a:buNone/>
            </a:pPr>
            <a:r>
              <a:t/>
            </a:r>
            <a:endParaRPr/>
          </a:p>
        </p:txBody>
      </p:sp>
      <p:sp>
        <p:nvSpPr>
          <p:cNvPr id="579" name="Google Shape;579;p8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Pseudo Code:</a:t>
            </a:r>
            <a:endParaRPr u="sng"/>
          </a:p>
          <a:p>
            <a:pPr indent="0" lvl="0" marL="0" rtl="0" algn="l">
              <a:spcBef>
                <a:spcPts val="1600"/>
              </a:spcBef>
              <a:spcAft>
                <a:spcPts val="0"/>
              </a:spcAft>
              <a:buNone/>
            </a:pPr>
            <a:r>
              <a:rPr lang="el"/>
              <a:t>Step 5:</a:t>
            </a:r>
            <a:endParaRPr/>
          </a:p>
          <a:p>
            <a:pPr indent="0" lvl="0" marL="0" rtl="0" algn="l">
              <a:spcBef>
                <a:spcPts val="1600"/>
              </a:spcBef>
              <a:spcAft>
                <a:spcPts val="0"/>
              </a:spcAft>
              <a:buNone/>
            </a:pPr>
            <a:r>
              <a:rPr lang="el"/>
              <a:t>	If r from step 4 is less or equal than m(radius threshold) then insert the vertex Vi in S’ and add the points in the boundary of CirS(Vi) in the prototype Pi</a:t>
            </a:r>
            <a:endParaRPr/>
          </a:p>
          <a:p>
            <a:pPr indent="0" lvl="0" marL="0" rtl="0" algn="l">
              <a:spcBef>
                <a:spcPts val="1600"/>
              </a:spcBef>
              <a:spcAft>
                <a:spcPts val="0"/>
              </a:spcAft>
              <a:buNone/>
            </a:pPr>
            <a:r>
              <a:rPr lang="el"/>
              <a:t>Step 6:</a:t>
            </a:r>
            <a:endParaRPr/>
          </a:p>
          <a:p>
            <a:pPr indent="457200" lvl="0" marL="0" rtl="0" algn="l">
              <a:spcBef>
                <a:spcPts val="1600"/>
              </a:spcBef>
              <a:spcAft>
                <a:spcPts val="1600"/>
              </a:spcAft>
              <a:buNone/>
            </a:pPr>
            <a:r>
              <a:rPr lang="el"/>
              <a:t>If r is bigger than m then add the uncovered points in S’ and exit the loop(hence go to step 8). Uncovered points are the points that are not in the prototype Pi</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	</a:t>
            </a:r>
            <a:endParaRPr/>
          </a:p>
          <a:p>
            <a:pPr indent="0" lvl="0" marL="0" rtl="0" algn="l">
              <a:spcBef>
                <a:spcPts val="0"/>
              </a:spcBef>
              <a:spcAft>
                <a:spcPts val="0"/>
              </a:spcAft>
              <a:buNone/>
            </a:pPr>
            <a:r>
              <a:t/>
            </a:r>
            <a:endParaRPr/>
          </a:p>
        </p:txBody>
      </p:sp>
      <p:sp>
        <p:nvSpPr>
          <p:cNvPr id="585" name="Google Shape;585;p8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Pseudo Code:</a:t>
            </a:r>
            <a:endParaRPr u="sng"/>
          </a:p>
          <a:p>
            <a:pPr indent="0" lvl="0" marL="0" rtl="0" algn="l">
              <a:spcBef>
                <a:spcPts val="1600"/>
              </a:spcBef>
              <a:spcAft>
                <a:spcPts val="0"/>
              </a:spcAft>
              <a:buNone/>
            </a:pPr>
            <a:r>
              <a:rPr lang="el"/>
              <a:t>Step 7:</a:t>
            </a:r>
            <a:endParaRPr/>
          </a:p>
          <a:p>
            <a:pPr indent="0" lvl="0" marL="0" rtl="0" algn="l">
              <a:spcBef>
                <a:spcPts val="1600"/>
              </a:spcBef>
              <a:spcAft>
                <a:spcPts val="0"/>
              </a:spcAft>
              <a:buNone/>
            </a:pPr>
            <a:r>
              <a:rPr lang="el"/>
              <a:t>	If S = S’ go to step 8, else construct the Voronoi Diagram of S’(Vor(S’)) and make S the vertices of this Voronoi(S=Vor(S’)) and go to step 2</a:t>
            </a:r>
            <a:endParaRPr/>
          </a:p>
          <a:p>
            <a:pPr indent="0" lvl="0" marL="0" rtl="0" algn="l">
              <a:spcBef>
                <a:spcPts val="1600"/>
              </a:spcBef>
              <a:spcAft>
                <a:spcPts val="0"/>
              </a:spcAft>
              <a:buNone/>
            </a:pPr>
            <a:r>
              <a:rPr lang="el"/>
              <a:t>Step 8:</a:t>
            </a:r>
            <a:endParaRPr/>
          </a:p>
          <a:p>
            <a:pPr indent="457200" lvl="0" marL="0" rtl="0" algn="l">
              <a:spcBef>
                <a:spcPts val="1600"/>
              </a:spcBef>
              <a:spcAft>
                <a:spcPts val="1600"/>
              </a:spcAft>
              <a:buNone/>
            </a:pPr>
            <a:r>
              <a:rPr lang="el"/>
              <a:t>Merge the points of S’ based on m threshold to create k groups/clusters</a:t>
            </a:r>
            <a:r>
              <a:rPr lang="el"/>
              <a:t>{C1,C2,…,Ck}.</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Clustering Algorithm with Voronoi Diagram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91" name="Google Shape;591;p8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Pseudo Code:</a:t>
            </a:r>
            <a:endParaRPr u="sng"/>
          </a:p>
          <a:p>
            <a:pPr indent="0" lvl="0" marL="0" rtl="0" algn="l">
              <a:spcBef>
                <a:spcPts val="1600"/>
              </a:spcBef>
              <a:spcAft>
                <a:spcPts val="0"/>
              </a:spcAft>
              <a:buNone/>
            </a:pPr>
            <a:r>
              <a:rPr lang="el"/>
              <a:t>Step 9:</a:t>
            </a:r>
            <a:endParaRPr/>
          </a:p>
          <a:p>
            <a:pPr indent="0" lvl="0" marL="0" rtl="0" algn="l">
              <a:spcBef>
                <a:spcPts val="1600"/>
              </a:spcBef>
              <a:spcAft>
                <a:spcPts val="0"/>
              </a:spcAft>
              <a:buNone/>
            </a:pPr>
            <a:r>
              <a:rPr lang="el"/>
              <a:t>	For i =1 to k</a:t>
            </a:r>
            <a:endParaRPr/>
          </a:p>
          <a:p>
            <a:pPr indent="0" lvl="0" marL="0" rtl="0" algn="l">
              <a:spcBef>
                <a:spcPts val="1600"/>
              </a:spcBef>
              <a:spcAft>
                <a:spcPts val="0"/>
              </a:spcAft>
              <a:buNone/>
            </a:pPr>
            <a:r>
              <a:rPr lang="el"/>
              <a:t>		if Ci &lt; M then Ci is an outlier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l"/>
              <a:t>*Outlier: A cluster that is significantly different from the remaining clusters</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88"/>
          <p:cNvSpPr txBox="1"/>
          <p:nvPr>
            <p:ph type="title"/>
          </p:nvPr>
        </p:nvSpPr>
        <p:spPr>
          <a:xfrm>
            <a:off x="311700" y="3688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7" name="Google Shape;597;p8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l"/>
              <a:t>Outlier example</a:t>
            </a:r>
            <a:endParaRPr/>
          </a:p>
        </p:txBody>
      </p:sp>
      <p:sp>
        <p:nvSpPr>
          <p:cNvPr id="598" name="Google Shape;598;p88"/>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Outlier example</a:t>
            </a:r>
            <a:endParaRPr/>
          </a:p>
        </p:txBody>
      </p:sp>
      <p:pic>
        <p:nvPicPr>
          <p:cNvPr id="599" name="Google Shape;599;p88"/>
          <p:cNvPicPr preferRelativeResize="0"/>
          <p:nvPr/>
        </p:nvPicPr>
        <p:blipFill>
          <a:blip r:embed="rId3">
            <a:alphaModFix/>
          </a:blip>
          <a:stretch>
            <a:fillRect/>
          </a:stretch>
        </p:blipFill>
        <p:spPr>
          <a:xfrm>
            <a:off x="2390379" y="975738"/>
            <a:ext cx="5917100" cy="37889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8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Clustering Algorithm with Voronoi Diagram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05" name="Google Shape;605;p8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Complexity:</a:t>
            </a:r>
            <a:endParaRPr u="sng"/>
          </a:p>
          <a:p>
            <a:pPr indent="0" lvl="0" marL="0" rtl="0" algn="l">
              <a:spcBef>
                <a:spcPts val="1600"/>
              </a:spcBef>
              <a:spcAft>
                <a:spcPts val="0"/>
              </a:spcAft>
              <a:buNone/>
            </a:pPr>
            <a:r>
              <a:rPr lang="el"/>
              <a:t>Step 1:</a:t>
            </a:r>
            <a:endParaRPr/>
          </a:p>
          <a:p>
            <a:pPr indent="0" lvl="0" marL="0" rtl="0" algn="l">
              <a:spcBef>
                <a:spcPts val="1600"/>
              </a:spcBef>
              <a:spcAft>
                <a:spcPts val="0"/>
              </a:spcAft>
              <a:buNone/>
            </a:pPr>
            <a:r>
              <a:rPr lang="el"/>
              <a:t>	O(nlogn) for the construction of Voronoi with n data</a:t>
            </a:r>
            <a:endParaRPr/>
          </a:p>
          <a:p>
            <a:pPr indent="0" lvl="0" marL="0" rtl="0" algn="l">
              <a:spcBef>
                <a:spcPts val="1600"/>
              </a:spcBef>
              <a:spcAft>
                <a:spcPts val="0"/>
              </a:spcAft>
              <a:buNone/>
            </a:pPr>
            <a:r>
              <a:rPr lang="el"/>
              <a:t>Step 2:</a:t>
            </a:r>
            <a:endParaRPr/>
          </a:p>
          <a:p>
            <a:pPr indent="0" lvl="0" marL="0" rtl="0" algn="l">
              <a:spcBef>
                <a:spcPts val="1600"/>
              </a:spcBef>
              <a:spcAft>
                <a:spcPts val="0"/>
              </a:spcAft>
              <a:buNone/>
            </a:pPr>
            <a:r>
              <a:rPr lang="el"/>
              <a:t>	O(nlogn) for sorting </a:t>
            </a:r>
            <a:endParaRPr/>
          </a:p>
          <a:p>
            <a:pPr indent="0" lvl="0" marL="0" rtl="0" algn="l">
              <a:spcBef>
                <a:spcPts val="1600"/>
              </a:spcBef>
              <a:spcAft>
                <a:spcPts val="0"/>
              </a:spcAft>
              <a:buNone/>
            </a:pPr>
            <a:r>
              <a:rPr lang="el"/>
              <a:t>Step 3:</a:t>
            </a:r>
            <a:endParaRPr/>
          </a:p>
          <a:p>
            <a:pPr indent="0" lvl="0" marL="0" rtl="0" algn="l">
              <a:spcBef>
                <a:spcPts val="1600"/>
              </a:spcBef>
              <a:spcAft>
                <a:spcPts val="1600"/>
              </a:spcAft>
              <a:buNone/>
            </a:pPr>
            <a:r>
              <a:rPr lang="el"/>
              <a:t>	2n-5 times of the Steps 4, 5 and 6</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9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1" name="Google Shape;611;p9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Complexity:</a:t>
            </a:r>
            <a:endParaRPr u="sng"/>
          </a:p>
          <a:p>
            <a:pPr indent="0" lvl="0" marL="0" rtl="0" algn="l">
              <a:spcBef>
                <a:spcPts val="1600"/>
              </a:spcBef>
              <a:spcAft>
                <a:spcPts val="0"/>
              </a:spcAft>
              <a:buNone/>
            </a:pPr>
            <a:r>
              <a:rPr lang="el"/>
              <a:t>Step 4, 5, 6:</a:t>
            </a:r>
            <a:endParaRPr/>
          </a:p>
          <a:p>
            <a:pPr indent="457200" lvl="0" marL="0" rtl="0" algn="l">
              <a:spcBef>
                <a:spcPts val="1600"/>
              </a:spcBef>
              <a:spcAft>
                <a:spcPts val="0"/>
              </a:spcAft>
              <a:buNone/>
            </a:pPr>
            <a:r>
              <a:rPr lang="el"/>
              <a:t>O(1) to detect the prototypes, the uncovered points and add them in S’</a:t>
            </a:r>
            <a:endParaRPr/>
          </a:p>
          <a:p>
            <a:pPr indent="0" lvl="0" marL="0" rtl="0" algn="l">
              <a:spcBef>
                <a:spcPts val="1600"/>
              </a:spcBef>
              <a:spcAft>
                <a:spcPts val="0"/>
              </a:spcAft>
              <a:buNone/>
            </a:pPr>
            <a:r>
              <a:rPr lang="el"/>
              <a:t>Step 2-6:</a:t>
            </a:r>
            <a:endParaRPr/>
          </a:p>
          <a:p>
            <a:pPr indent="0" lvl="0" marL="0" rtl="0" algn="l">
              <a:spcBef>
                <a:spcPts val="1600"/>
              </a:spcBef>
              <a:spcAft>
                <a:spcPts val="0"/>
              </a:spcAft>
              <a:buNone/>
            </a:pPr>
            <a:r>
              <a:rPr lang="el"/>
              <a:t>	O(nlogn) + O(2n-5) = O(nlogn) + O(n) = O(nlogn)</a:t>
            </a:r>
            <a:endParaRPr/>
          </a:p>
          <a:p>
            <a:pPr indent="0" lvl="0" marL="0" rtl="0" algn="l">
              <a:spcBef>
                <a:spcPts val="1600"/>
              </a:spcBef>
              <a:spcAft>
                <a:spcPts val="0"/>
              </a:spcAft>
              <a:buNone/>
            </a:pPr>
            <a:r>
              <a:rPr lang="el"/>
              <a:t>Step 2-7:</a:t>
            </a:r>
            <a:endParaRPr/>
          </a:p>
          <a:p>
            <a:pPr indent="0" lvl="0" marL="0" rtl="0" algn="l">
              <a:spcBef>
                <a:spcPts val="1600"/>
              </a:spcBef>
              <a:spcAft>
                <a:spcPts val="1600"/>
              </a:spcAft>
              <a:buClr>
                <a:schemeClr val="dk1"/>
              </a:buClr>
              <a:buSzPts val="1100"/>
              <a:buFont typeface="Arial"/>
              <a:buNone/>
            </a:pPr>
            <a:r>
              <a:rPr lang="el"/>
              <a:t>	It’s repeated a finite number of times, say k times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9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u="sng"/>
              <a:t>Complexity:</a:t>
            </a:r>
            <a:endParaRPr u="sng"/>
          </a:p>
          <a:p>
            <a:pPr indent="0" lvl="0" marL="0" rtl="0" algn="l">
              <a:spcBef>
                <a:spcPts val="1600"/>
              </a:spcBef>
              <a:spcAft>
                <a:spcPts val="0"/>
              </a:spcAft>
              <a:buNone/>
            </a:pPr>
            <a:r>
              <a:rPr lang="el"/>
              <a:t>Overall complexity:</a:t>
            </a:r>
            <a:endParaRPr/>
          </a:p>
          <a:p>
            <a:pPr indent="0" lvl="0" marL="0" rtl="0" algn="l">
              <a:spcBef>
                <a:spcPts val="1600"/>
              </a:spcBef>
              <a:spcAft>
                <a:spcPts val="1600"/>
              </a:spcAft>
              <a:buNone/>
            </a:pPr>
            <a:r>
              <a:rPr lang="el"/>
              <a:t>k*(O(nlogn)+O(nlogn)+O(n)) = </a:t>
            </a:r>
            <a:r>
              <a:rPr b="1" lang="el"/>
              <a:t>O(knlogn)</a:t>
            </a:r>
            <a:endParaRPr b="1"/>
          </a:p>
        </p:txBody>
      </p:sp>
      <p:sp>
        <p:nvSpPr>
          <p:cNvPr id="617" name="Google Shape;617;p9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DBSCAN Complexity</a:t>
            </a:r>
            <a:endParaRPr/>
          </a:p>
        </p:txBody>
      </p:sp>
      <p:sp>
        <p:nvSpPr>
          <p:cNvPr id="106" name="Google Shape;106;p2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300"/>
              <a:t>The most naive solution for the </a:t>
            </a:r>
            <a:r>
              <a:rPr b="1" lang="el" sz="1300"/>
              <a:t>Range Query </a:t>
            </a:r>
            <a:r>
              <a:rPr lang="el" sz="1300"/>
              <a:t>is to make a loop through every point in the database and find the neighbors that have a distance less than a given distance. This solution have          time complexity for each query thus DBSCAN will have            complexity. But we can do better…</a:t>
            </a:r>
            <a:endParaRPr sz="1300"/>
          </a:p>
          <a:p>
            <a:pPr indent="0" lvl="0" marL="0" rtl="0" algn="l">
              <a:spcBef>
                <a:spcPts val="1600"/>
              </a:spcBef>
              <a:spcAft>
                <a:spcPts val="0"/>
              </a:spcAft>
              <a:buNone/>
            </a:pPr>
            <a:r>
              <a:rPr lang="el" sz="1300"/>
              <a:t>In [1], where DBSCAN is proposed the author writes:</a:t>
            </a:r>
            <a:endParaRPr sz="1300"/>
          </a:p>
          <a:p>
            <a:pPr indent="0" lvl="0" marL="0" rtl="0" algn="l">
              <a:spcBef>
                <a:spcPts val="1600"/>
              </a:spcBef>
              <a:spcAft>
                <a:spcPts val="0"/>
              </a:spcAft>
              <a:buNone/>
            </a:pPr>
            <a:r>
              <a:rPr lang="el" sz="1300"/>
              <a:t>“</a:t>
            </a:r>
            <a:r>
              <a:rPr i="1" lang="el" sz="1300"/>
              <a:t>Region queries can be supported efficiently by spatial access methods such as R*-trees ...which are assumed to be available in a SDBS for efficient processing of several types of spatial queries .... The height an R*-tree is O(log n) for a database of n points in the worst case and a query with a "small" query region has to traverse only a limited number of paths m the R -tree.</a:t>
            </a:r>
            <a:r>
              <a:rPr lang="el" sz="1300"/>
              <a:t>”</a:t>
            </a:r>
            <a:endParaRPr sz="1300"/>
          </a:p>
          <a:p>
            <a:pPr indent="0" lvl="0" marL="0" rtl="0" algn="l">
              <a:spcBef>
                <a:spcPts val="1600"/>
              </a:spcBef>
              <a:spcAft>
                <a:spcPts val="0"/>
              </a:spcAft>
              <a:buNone/>
            </a:pPr>
            <a:r>
              <a:rPr lang="el" sz="1300"/>
              <a:t>Thus, DBSCAN can be done with average time complexity equal to                 .</a:t>
            </a:r>
            <a:endParaRPr sz="1300"/>
          </a:p>
          <a:p>
            <a:pPr indent="0" lvl="0" marL="0" rtl="0" algn="l">
              <a:spcBef>
                <a:spcPts val="1600"/>
              </a:spcBef>
              <a:spcAft>
                <a:spcPts val="1600"/>
              </a:spcAft>
              <a:buNone/>
            </a:pPr>
            <a:r>
              <a:rPr lang="el" sz="1300"/>
              <a:t>But, what is an </a:t>
            </a:r>
            <a:r>
              <a:rPr b="1" lang="el" sz="1300"/>
              <a:t>R-Tree </a:t>
            </a:r>
            <a:r>
              <a:rPr lang="el" sz="1300"/>
              <a:t>and an </a:t>
            </a:r>
            <a:r>
              <a:rPr b="1" lang="el" sz="1300"/>
              <a:t>R* Tree</a:t>
            </a:r>
            <a:r>
              <a:rPr lang="el" sz="1300"/>
              <a:t>?</a:t>
            </a:r>
            <a:endParaRPr sz="1300"/>
          </a:p>
        </p:txBody>
      </p:sp>
      <p:pic>
        <p:nvPicPr>
          <p:cNvPr descr="\mathcal{O}(n) " id="107" name="Google Shape;107;p20" title="MathEquation,#000000"/>
          <p:cNvPicPr preferRelativeResize="0"/>
          <p:nvPr/>
        </p:nvPicPr>
        <p:blipFill>
          <a:blip r:embed="rId3">
            <a:alphaModFix/>
          </a:blip>
          <a:stretch>
            <a:fillRect/>
          </a:stretch>
        </p:blipFill>
        <p:spPr>
          <a:xfrm>
            <a:off x="5844175" y="1520775"/>
            <a:ext cx="373368" cy="207700"/>
          </a:xfrm>
          <a:prstGeom prst="rect">
            <a:avLst/>
          </a:prstGeom>
          <a:noFill/>
          <a:ln>
            <a:noFill/>
          </a:ln>
        </p:spPr>
      </p:pic>
      <p:pic>
        <p:nvPicPr>
          <p:cNvPr descr="\mathcal{O}(n^2) " id="108" name="Google Shape;108;p20" title="MathEquation,#000000"/>
          <p:cNvPicPr preferRelativeResize="0"/>
          <p:nvPr/>
        </p:nvPicPr>
        <p:blipFill>
          <a:blip r:embed="rId4">
            <a:alphaModFix/>
          </a:blip>
          <a:stretch>
            <a:fillRect/>
          </a:stretch>
        </p:blipFill>
        <p:spPr>
          <a:xfrm>
            <a:off x="2199725" y="1728475"/>
            <a:ext cx="431602" cy="207700"/>
          </a:xfrm>
          <a:prstGeom prst="rect">
            <a:avLst/>
          </a:prstGeom>
          <a:noFill/>
          <a:ln>
            <a:noFill/>
          </a:ln>
        </p:spPr>
      </p:pic>
      <p:pic>
        <p:nvPicPr>
          <p:cNvPr descr="\mathcal{O}(nlogn) " id="109" name="Google Shape;109;p20" title="MathEquation,#000000"/>
          <p:cNvPicPr preferRelativeResize="0"/>
          <p:nvPr/>
        </p:nvPicPr>
        <p:blipFill>
          <a:blip r:embed="rId5">
            <a:alphaModFix/>
          </a:blip>
          <a:stretch>
            <a:fillRect/>
          </a:stretch>
        </p:blipFill>
        <p:spPr>
          <a:xfrm>
            <a:off x="5246700" y="3698800"/>
            <a:ext cx="695238" cy="207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9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Clustering Algorithm with Voronoi Diagram</a:t>
            </a:r>
            <a:endParaRPr/>
          </a:p>
        </p:txBody>
      </p:sp>
      <p:pic>
        <p:nvPicPr>
          <p:cNvPr id="623" name="Google Shape;623;p92"/>
          <p:cNvPicPr preferRelativeResize="0"/>
          <p:nvPr/>
        </p:nvPicPr>
        <p:blipFill>
          <a:blip r:embed="rId3">
            <a:alphaModFix/>
          </a:blip>
          <a:stretch>
            <a:fillRect/>
          </a:stretch>
        </p:blipFill>
        <p:spPr>
          <a:xfrm>
            <a:off x="311700" y="1171600"/>
            <a:ext cx="3816569" cy="3397200"/>
          </a:xfrm>
          <a:prstGeom prst="rect">
            <a:avLst/>
          </a:prstGeom>
          <a:noFill/>
          <a:ln>
            <a:noFill/>
          </a:ln>
        </p:spPr>
      </p:pic>
      <p:pic>
        <p:nvPicPr>
          <p:cNvPr id="624" name="Google Shape;624;p92"/>
          <p:cNvPicPr preferRelativeResize="0"/>
          <p:nvPr/>
        </p:nvPicPr>
        <p:blipFill>
          <a:blip r:embed="rId4">
            <a:alphaModFix/>
          </a:blip>
          <a:stretch>
            <a:fillRect/>
          </a:stretch>
        </p:blipFill>
        <p:spPr>
          <a:xfrm>
            <a:off x="5024749" y="1171600"/>
            <a:ext cx="3807554" cy="33971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9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Clustering Algorithm with Voronoi Diagram</a:t>
            </a:r>
            <a:endParaRPr/>
          </a:p>
          <a:p>
            <a:pPr indent="0" lvl="0" marL="0" rtl="0" algn="l">
              <a:spcBef>
                <a:spcPts val="0"/>
              </a:spcBef>
              <a:spcAft>
                <a:spcPts val="0"/>
              </a:spcAft>
              <a:buNone/>
            </a:pPr>
            <a:r>
              <a:t/>
            </a:r>
            <a:endParaRPr/>
          </a:p>
        </p:txBody>
      </p:sp>
      <p:pic>
        <p:nvPicPr>
          <p:cNvPr id="630" name="Google Shape;630;p93"/>
          <p:cNvPicPr preferRelativeResize="0"/>
          <p:nvPr/>
        </p:nvPicPr>
        <p:blipFill>
          <a:blip r:embed="rId3">
            <a:alphaModFix/>
          </a:blip>
          <a:stretch>
            <a:fillRect/>
          </a:stretch>
        </p:blipFill>
        <p:spPr>
          <a:xfrm>
            <a:off x="311700" y="1171600"/>
            <a:ext cx="3725800" cy="3473875"/>
          </a:xfrm>
          <a:prstGeom prst="rect">
            <a:avLst/>
          </a:prstGeom>
          <a:noFill/>
          <a:ln>
            <a:noFill/>
          </a:ln>
        </p:spPr>
      </p:pic>
      <p:pic>
        <p:nvPicPr>
          <p:cNvPr id="631" name="Google Shape;631;p93"/>
          <p:cNvPicPr preferRelativeResize="0"/>
          <p:nvPr/>
        </p:nvPicPr>
        <p:blipFill>
          <a:blip r:embed="rId4">
            <a:alphaModFix/>
          </a:blip>
          <a:stretch>
            <a:fillRect/>
          </a:stretch>
        </p:blipFill>
        <p:spPr>
          <a:xfrm>
            <a:off x="5025025" y="3011675"/>
            <a:ext cx="3865875" cy="1577650"/>
          </a:xfrm>
          <a:prstGeom prst="rect">
            <a:avLst/>
          </a:prstGeom>
          <a:noFill/>
          <a:ln>
            <a:noFill/>
          </a:ln>
        </p:spPr>
      </p:pic>
      <p:pic>
        <p:nvPicPr>
          <p:cNvPr id="632" name="Google Shape;632;p93"/>
          <p:cNvPicPr preferRelativeResize="0"/>
          <p:nvPr/>
        </p:nvPicPr>
        <p:blipFill>
          <a:blip r:embed="rId5">
            <a:alphaModFix/>
          </a:blip>
          <a:stretch>
            <a:fillRect/>
          </a:stretch>
        </p:blipFill>
        <p:spPr>
          <a:xfrm>
            <a:off x="5025025" y="1171600"/>
            <a:ext cx="3865876" cy="186839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9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Conclusion</a:t>
            </a:r>
            <a:endParaRPr/>
          </a:p>
        </p:txBody>
      </p:sp>
      <p:sp>
        <p:nvSpPr>
          <p:cNvPr id="638" name="Google Shape;638;p94"/>
          <p:cNvSpPr txBox="1"/>
          <p:nvPr>
            <p:ph idx="1" type="body"/>
          </p:nvPr>
        </p:nvSpPr>
        <p:spPr>
          <a:xfrm>
            <a:off x="3116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l"/>
              <a:t>We presented how can the Computational Geometry field can contribute to the problem of Clustering.</a:t>
            </a:r>
            <a:endParaRPr/>
          </a:p>
          <a:p>
            <a:pPr indent="-342900" lvl="0" marL="457200" rtl="0" algn="l">
              <a:spcBef>
                <a:spcPts val="1000"/>
              </a:spcBef>
              <a:spcAft>
                <a:spcPts val="0"/>
              </a:spcAft>
              <a:buSzPts val="1800"/>
              <a:buChar char="●"/>
            </a:pPr>
            <a:r>
              <a:rPr lang="el"/>
              <a:t>Computational Geometry tools can contribute to Clustering algorithms not only to make them faster, but also to make them produce better results.</a:t>
            </a:r>
            <a:endParaRPr/>
          </a:p>
          <a:p>
            <a:pPr indent="-342900" lvl="0" marL="457200" rtl="0" algn="l">
              <a:spcBef>
                <a:spcPts val="1000"/>
              </a:spcBef>
              <a:spcAft>
                <a:spcPts val="0"/>
              </a:spcAft>
              <a:buSzPts val="1800"/>
              <a:buChar char="●"/>
            </a:pPr>
            <a:r>
              <a:rPr lang="el"/>
              <a:t>Furthermore, Computational Geometry can be used to invent new and efficient clustering algorithms </a:t>
            </a:r>
            <a:endParaRPr/>
          </a:p>
          <a:p>
            <a:pPr indent="0" lvl="0" marL="0" rtl="0" algn="l">
              <a:spcBef>
                <a:spcPts val="1000"/>
              </a:spcBef>
              <a:spcAft>
                <a:spcPts val="0"/>
              </a:spcAft>
              <a:buNone/>
            </a:pPr>
            <a:r>
              <a:t/>
            </a:r>
            <a:endParaRPr/>
          </a:p>
          <a:p>
            <a:pPr indent="0" lvl="0" marL="0" rtl="0" algn="ctr">
              <a:spcBef>
                <a:spcPts val="1000"/>
              </a:spcBef>
              <a:spcAft>
                <a:spcPts val="1000"/>
              </a:spcAft>
              <a:buNone/>
            </a:pPr>
            <a:r>
              <a:rPr b="1" lang="el"/>
              <a:t>Thanks for your attention!!!</a:t>
            </a:r>
            <a:endParaRPr b="1"/>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42" name="Shape 642"/>
        <p:cNvGrpSpPr/>
        <p:nvPr/>
      </p:nvGrpSpPr>
      <p:grpSpPr>
        <a:xfrm>
          <a:off x="0" y="0"/>
          <a:ext cx="0" cy="0"/>
          <a:chOff x="0" y="0"/>
          <a:chExt cx="0" cy="0"/>
        </a:xfrm>
      </p:grpSpPr>
      <p:sp>
        <p:nvSpPr>
          <p:cNvPr id="643" name="Google Shape;643;p9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References</a:t>
            </a:r>
            <a:endParaRPr/>
          </a:p>
        </p:txBody>
      </p:sp>
      <p:sp>
        <p:nvSpPr>
          <p:cNvPr id="644" name="Google Shape;644;p9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l" sz="1100"/>
              <a:t>[1] Martin Ester, Hans-Peter Kriegel, Jörg Sander, and Xiaowei Xu. 1996. A density-based algorithm for discovering clusters in large spatial databases with noise. In </a:t>
            </a:r>
            <a:r>
              <a:rPr i="1" lang="el" sz="1100"/>
              <a:t>Proceedings of the Second International Conference on Knowledge Discovery and Data Mining</a:t>
            </a:r>
            <a:r>
              <a:rPr lang="el" sz="1100"/>
              <a:t> (</a:t>
            </a:r>
            <a:r>
              <a:rPr i="1" lang="el" sz="1100"/>
              <a:t>KDD’96</a:t>
            </a:r>
            <a:r>
              <a:rPr lang="el" sz="1100"/>
              <a:t>). AAAI Press, 226–231.</a:t>
            </a:r>
            <a:endParaRPr sz="1100"/>
          </a:p>
          <a:p>
            <a:pPr indent="0" lvl="0" marL="0" rtl="0" algn="l">
              <a:lnSpc>
                <a:spcPct val="100000"/>
              </a:lnSpc>
              <a:spcBef>
                <a:spcPts val="1600"/>
              </a:spcBef>
              <a:spcAft>
                <a:spcPts val="0"/>
              </a:spcAft>
              <a:buNone/>
            </a:pPr>
            <a:r>
              <a:rPr lang="el" sz="1100"/>
              <a:t>[2] </a:t>
            </a:r>
            <a:r>
              <a:rPr lang="el" sz="1100">
                <a:solidFill>
                  <a:srgbClr val="000000"/>
                </a:solidFill>
              </a:rPr>
              <a:t>Guttman A (1984) R-trees: a dynamic index structure for spatial searching. In: Proceedings of ACM management of data (SIGMOD), Boston, 18–21 June 1984, pp 47–57</a:t>
            </a:r>
            <a:endParaRPr sz="1100">
              <a:solidFill>
                <a:srgbClr val="000000"/>
              </a:solidFill>
            </a:endParaRPr>
          </a:p>
          <a:p>
            <a:pPr indent="0" lvl="0" marL="0" rtl="0" algn="l">
              <a:lnSpc>
                <a:spcPct val="100000"/>
              </a:lnSpc>
              <a:spcBef>
                <a:spcPts val="1600"/>
              </a:spcBef>
              <a:spcAft>
                <a:spcPts val="0"/>
              </a:spcAft>
              <a:buNone/>
            </a:pPr>
            <a:r>
              <a:rPr lang="el" sz="1100">
                <a:solidFill>
                  <a:srgbClr val="000000"/>
                </a:solidFill>
              </a:rPr>
              <a:t>[3] Sellis, Timos. (2000). Review - The R*-Tree: An Efficient and Robust Access Method for Points and Rectangles.. ACM SIGMOD Digital Review. 2.</a:t>
            </a:r>
            <a:endParaRPr sz="1100">
              <a:solidFill>
                <a:srgbClr val="000000"/>
              </a:solidFill>
            </a:endParaRPr>
          </a:p>
          <a:p>
            <a:pPr indent="0" lvl="0" marL="0" rtl="0" algn="l">
              <a:lnSpc>
                <a:spcPct val="100000"/>
              </a:lnSpc>
              <a:spcBef>
                <a:spcPts val="1600"/>
              </a:spcBef>
              <a:spcAft>
                <a:spcPts val="0"/>
              </a:spcAft>
              <a:buNone/>
            </a:pPr>
            <a:r>
              <a:rPr lang="el" sz="1100">
                <a:solidFill>
                  <a:srgbClr val="000000"/>
                </a:solidFill>
              </a:rPr>
              <a:t>[4]</a:t>
            </a:r>
            <a:r>
              <a:rPr lang="el" sz="1100"/>
              <a:t>Lee, Taewon and Sukho Lee. “OMT: Overlap Minimizing Top-down Bulk Loading Algorithm for R-tree.” </a:t>
            </a:r>
            <a:r>
              <a:rPr i="1" lang="el" sz="1100"/>
              <a:t>CAiSE Short Paper Proceedings</a:t>
            </a:r>
            <a:r>
              <a:rPr lang="el" sz="1100"/>
              <a:t> (2003).</a:t>
            </a:r>
            <a:endParaRPr sz="1100"/>
          </a:p>
          <a:p>
            <a:pPr indent="0" lvl="0" marL="0" rtl="0" algn="l">
              <a:lnSpc>
                <a:spcPct val="100000"/>
              </a:lnSpc>
              <a:spcBef>
                <a:spcPts val="1600"/>
              </a:spcBef>
              <a:spcAft>
                <a:spcPts val="0"/>
              </a:spcAft>
              <a:buNone/>
            </a:pPr>
            <a:r>
              <a:rPr lang="el" sz="1100"/>
              <a:t>[5]Reddy, Damodar &amp; Jana, Prasanta. (2012). Initialization for K-means Clustering using Voronoi Diagram. Procedia Technology. 4. 395–400. 10.1016/j.protcy.2012.05.061.</a:t>
            </a:r>
            <a:endParaRPr sz="1100"/>
          </a:p>
          <a:p>
            <a:pPr indent="0" lvl="0" marL="0" rtl="0" algn="l">
              <a:lnSpc>
                <a:spcPct val="100000"/>
              </a:lnSpc>
              <a:spcBef>
                <a:spcPts val="1600"/>
              </a:spcBef>
              <a:spcAft>
                <a:spcPts val="0"/>
              </a:spcAft>
              <a:buNone/>
            </a:pPr>
            <a:r>
              <a:rPr lang="el" sz="1100"/>
              <a:t>[6]</a:t>
            </a:r>
            <a:r>
              <a:rPr lang="el" sz="1100"/>
              <a:t>Damodar Reddy, Prasanta K. Jana. “</a:t>
            </a:r>
            <a:r>
              <a:rPr lang="el" sz="1100"/>
              <a:t>A new clustering algorithm based on Voronoi diagram”, January 2014, International Journal of Data Mining Modelling and Management 6(1):49 - 64, DOI: 10.1504/IJDMMM.2014.059977</a:t>
            </a:r>
            <a:endParaRPr sz="1100"/>
          </a:p>
          <a:p>
            <a:pPr indent="0" lvl="0" marL="0" rtl="0" algn="l">
              <a:spcBef>
                <a:spcPts val="1600"/>
              </a:spcBef>
              <a:spcAft>
                <a:spcPts val="1600"/>
              </a:spcAft>
              <a:buNone/>
            </a:pPr>
            <a:r>
              <a:t/>
            </a:r>
            <a:endParaRPr sz="11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What is R-Tree</a:t>
            </a:r>
            <a:endParaRPr/>
          </a:p>
        </p:txBody>
      </p:sp>
      <p:sp>
        <p:nvSpPr>
          <p:cNvPr id="115" name="Google Shape;115;p2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l" sz="1300"/>
              <a:t>A </a:t>
            </a:r>
            <a:r>
              <a:rPr b="1" lang="el" sz="1300"/>
              <a:t>spatial indexing type. </a:t>
            </a:r>
            <a:r>
              <a:rPr lang="el" sz="1300"/>
              <a:t>Specifically, a data structure that is used by </a:t>
            </a:r>
            <a:r>
              <a:rPr b="1" lang="el" sz="1300"/>
              <a:t>Spatial Database Management Systems(SDBMS), </a:t>
            </a:r>
            <a:r>
              <a:rPr lang="el" sz="1300"/>
              <a:t>in order to answer efficiently spatial queries like Distance, Intersects, etc.</a:t>
            </a:r>
            <a:endParaRPr sz="1300"/>
          </a:p>
          <a:p>
            <a:pPr indent="-311150" lvl="0" marL="457200" rtl="0" algn="l">
              <a:spcBef>
                <a:spcPts val="1000"/>
              </a:spcBef>
              <a:spcAft>
                <a:spcPts val="0"/>
              </a:spcAft>
              <a:buSzPts val="1300"/>
              <a:buChar char="●"/>
            </a:pPr>
            <a:r>
              <a:rPr lang="el" sz="1300"/>
              <a:t>A </a:t>
            </a:r>
            <a:r>
              <a:rPr b="1" lang="el" sz="1300"/>
              <a:t>dynamic index structure </a:t>
            </a:r>
            <a:r>
              <a:rPr lang="el" sz="1300"/>
              <a:t>proper for multi-dimensional objects of non-zero sizes like countries in the map, or buildings and streets in a aerial photograph.</a:t>
            </a:r>
            <a:endParaRPr sz="1300"/>
          </a:p>
          <a:p>
            <a:pPr indent="-311150" lvl="0" marL="457200" rtl="0" algn="l">
              <a:lnSpc>
                <a:spcPct val="115000"/>
              </a:lnSpc>
              <a:spcBef>
                <a:spcPts val="1000"/>
              </a:spcBef>
              <a:spcAft>
                <a:spcPts val="0"/>
              </a:spcAft>
              <a:buSzPts val="1300"/>
              <a:buChar char="●"/>
            </a:pPr>
            <a:r>
              <a:rPr lang="el" sz="1300"/>
              <a:t>R-Trees are used in order to partition the multidimensional spaces into smaller rectangles and this smaller rectangles into other rectangles etc.</a:t>
            </a:r>
            <a:endParaRPr sz="1300"/>
          </a:p>
          <a:p>
            <a:pPr indent="-311150" lvl="0" marL="457200" rtl="0" algn="l">
              <a:spcBef>
                <a:spcPts val="1000"/>
              </a:spcBef>
              <a:spcAft>
                <a:spcPts val="0"/>
              </a:spcAft>
              <a:buSzPts val="1300"/>
              <a:buChar char="●"/>
            </a:pPr>
            <a:r>
              <a:rPr lang="el" sz="1300"/>
              <a:t>R-Trees are much useful in Range Queries, for example in queries like “Find all countries that lie in a radius N of a specific point in the map”.</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